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6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7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76" r:id="rId4"/>
    <p:sldId id="277" r:id="rId5"/>
    <p:sldId id="278" r:id="rId6"/>
    <p:sldId id="282" r:id="rId7"/>
    <p:sldId id="257" r:id="rId8"/>
    <p:sldId id="285" r:id="rId9"/>
    <p:sldId id="261" r:id="rId10"/>
    <p:sldId id="295" r:id="rId11"/>
    <p:sldId id="275" r:id="rId12"/>
    <p:sldId id="296" r:id="rId13"/>
    <p:sldId id="264" r:id="rId14"/>
    <p:sldId id="293" r:id="rId15"/>
    <p:sldId id="294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2D820-1989-4861-8A99-46FC9869AE1F}" type="doc">
      <dgm:prSet loTypeId="urn:microsoft.com/office/officeart/2009/3/layout/StepUpProcess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NG"/>
        </a:p>
      </dgm:t>
    </dgm:pt>
    <dgm:pt modelId="{6E9CDCFD-A16A-4C8C-A8D7-9C83E24673A1}">
      <dgm:prSet phldrT="[Text]" custT="1"/>
      <dgm:spPr/>
      <dgm:t>
        <a:bodyPr/>
        <a:lstStyle/>
        <a:p>
          <a:r>
            <a:rPr lang="en-US" sz="2400" dirty="0">
              <a:latin typeface="Garamond" panose="02020404030301010803" pitchFamily="18" charset="0"/>
            </a:rPr>
            <a:t>National Environmental (Electrical/electronic Sector) Regulations 2011</a:t>
          </a:r>
          <a:endParaRPr lang="en-NG" sz="2400" dirty="0">
            <a:latin typeface="Garamond" panose="02020404030301010803" pitchFamily="18" charset="0"/>
          </a:endParaRPr>
        </a:p>
      </dgm:t>
    </dgm:pt>
    <dgm:pt modelId="{E116B861-F5F7-4D48-AF97-C8867080E9C2}" type="parTrans" cxnId="{7044FE61-BCD6-4C98-8237-B83EB2DEB528}">
      <dgm:prSet/>
      <dgm:spPr/>
      <dgm:t>
        <a:bodyPr/>
        <a:lstStyle/>
        <a:p>
          <a:endParaRPr lang="en-NG"/>
        </a:p>
      </dgm:t>
    </dgm:pt>
    <dgm:pt modelId="{5308B891-DD4D-49EC-AEC5-C0B4F845D813}" type="sibTrans" cxnId="{7044FE61-BCD6-4C98-8237-B83EB2DEB528}">
      <dgm:prSet/>
      <dgm:spPr/>
      <dgm:t>
        <a:bodyPr/>
        <a:lstStyle/>
        <a:p>
          <a:endParaRPr lang="en-NG"/>
        </a:p>
      </dgm:t>
    </dgm:pt>
    <dgm:pt modelId="{4534E0A8-82C5-44AA-93A4-DB2A278FB69C}">
      <dgm:prSet phldrT="[Text]" custT="1"/>
      <dgm:spPr/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NESREA EPR Operational  Guideline was developed 2014</a:t>
          </a:r>
          <a:endParaRPr lang="en-NG" sz="2400" dirty="0">
            <a:latin typeface="Garamond" panose="02020404030301010803" pitchFamily="18" charset="0"/>
          </a:endParaRPr>
        </a:p>
      </dgm:t>
    </dgm:pt>
    <dgm:pt modelId="{EC5D8DCF-057C-4D62-8D68-1D73C5A174F6}" type="parTrans" cxnId="{15F05E11-6494-49E6-8D2F-CF694680C306}">
      <dgm:prSet/>
      <dgm:spPr/>
      <dgm:t>
        <a:bodyPr/>
        <a:lstStyle/>
        <a:p>
          <a:endParaRPr lang="en-NG"/>
        </a:p>
      </dgm:t>
    </dgm:pt>
    <dgm:pt modelId="{090B901B-4229-463C-B4E5-A3A80D684BE1}" type="sibTrans" cxnId="{15F05E11-6494-49E6-8D2F-CF694680C306}">
      <dgm:prSet/>
      <dgm:spPr/>
      <dgm:t>
        <a:bodyPr/>
        <a:lstStyle/>
        <a:p>
          <a:endParaRPr lang="en-NG"/>
        </a:p>
      </dgm:t>
    </dgm:pt>
    <dgm:pt modelId="{95C380CF-7B86-4A43-9E60-F4847A44C4CF}">
      <dgm:prSet phldrT="[Text]" custT="1"/>
      <dgm:spPr/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LWG formed, sector EPR plan was developed and approved and a new definition of Producers evolved</a:t>
          </a:r>
          <a:endParaRPr lang="en-NG" sz="2400" dirty="0">
            <a:latin typeface="Garamond" panose="02020404030301010803" pitchFamily="18" charset="0"/>
          </a:endParaRPr>
        </a:p>
      </dgm:t>
    </dgm:pt>
    <dgm:pt modelId="{FB48060E-0307-45D4-ACD4-DB5EB9EAFAE6}" type="parTrans" cxnId="{B0EA22E4-3081-4A5B-B466-6C6DBBC3A360}">
      <dgm:prSet/>
      <dgm:spPr/>
      <dgm:t>
        <a:bodyPr/>
        <a:lstStyle/>
        <a:p>
          <a:endParaRPr lang="en-NG"/>
        </a:p>
      </dgm:t>
    </dgm:pt>
    <dgm:pt modelId="{DE2DEDFF-4DF7-442F-BBAC-843AEBF630F0}" type="sibTrans" cxnId="{B0EA22E4-3081-4A5B-B466-6C6DBBC3A360}">
      <dgm:prSet/>
      <dgm:spPr/>
      <dgm:t>
        <a:bodyPr/>
        <a:lstStyle/>
        <a:p>
          <a:endParaRPr lang="en-NG"/>
        </a:p>
      </dgm:t>
    </dgm:pt>
    <dgm:pt modelId="{9DF8229E-CC99-4692-90DD-2D38E5597D5A}">
      <dgm:prSet phldrT="[Text]" custT="1"/>
      <dgm:spPr/>
      <dgm:t>
        <a:bodyPr/>
        <a:lstStyle/>
        <a:p>
          <a:r>
            <a:rPr lang="en-US" sz="2400" dirty="0">
              <a:latin typeface="Garamond" panose="02020404030301010803" pitchFamily="18" charset="0"/>
            </a:rPr>
            <a:t>EPRON was  incorporated in 2018 and became operational in 2019</a:t>
          </a:r>
          <a:endParaRPr lang="en-NG" sz="2400" dirty="0">
            <a:latin typeface="Garamond" panose="02020404030301010803" pitchFamily="18" charset="0"/>
          </a:endParaRPr>
        </a:p>
      </dgm:t>
    </dgm:pt>
    <dgm:pt modelId="{E7E9F5E7-7737-4885-A83D-1670112C111E}" type="parTrans" cxnId="{EECBE441-8D08-4851-9A48-F4F6C252A74D}">
      <dgm:prSet/>
      <dgm:spPr/>
      <dgm:t>
        <a:bodyPr/>
        <a:lstStyle/>
        <a:p>
          <a:endParaRPr lang="en-NG"/>
        </a:p>
      </dgm:t>
    </dgm:pt>
    <dgm:pt modelId="{8447382D-0E08-4F11-A813-7E91B12F84F8}" type="sibTrans" cxnId="{EECBE441-8D08-4851-9A48-F4F6C252A74D}">
      <dgm:prSet/>
      <dgm:spPr/>
      <dgm:t>
        <a:bodyPr/>
        <a:lstStyle/>
        <a:p>
          <a:endParaRPr lang="en-NG"/>
        </a:p>
      </dgm:t>
    </dgm:pt>
    <dgm:pt modelId="{15286B80-A3E4-4873-B231-D86AC9D6C858}" type="pres">
      <dgm:prSet presAssocID="{CC02D820-1989-4861-8A99-46FC9869AE1F}" presName="rootnode" presStyleCnt="0">
        <dgm:presLayoutVars>
          <dgm:chMax/>
          <dgm:chPref/>
          <dgm:dir/>
          <dgm:animLvl val="lvl"/>
        </dgm:presLayoutVars>
      </dgm:prSet>
      <dgm:spPr/>
    </dgm:pt>
    <dgm:pt modelId="{E7D10C15-B2D7-474F-AE85-A48AF4D54700}" type="pres">
      <dgm:prSet presAssocID="{6E9CDCFD-A16A-4C8C-A8D7-9C83E24673A1}" presName="composite" presStyleCnt="0"/>
      <dgm:spPr/>
    </dgm:pt>
    <dgm:pt modelId="{E7744820-2793-4B12-965E-D35F32CE16DF}" type="pres">
      <dgm:prSet presAssocID="{6E9CDCFD-A16A-4C8C-A8D7-9C83E24673A1}" presName="LShape" presStyleLbl="alignNode1" presStyleIdx="0" presStyleCnt="7"/>
      <dgm:spPr/>
    </dgm:pt>
    <dgm:pt modelId="{522D4754-3FCB-40FB-AEF4-26F63EB83708}" type="pres">
      <dgm:prSet presAssocID="{6E9CDCFD-A16A-4C8C-A8D7-9C83E24673A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302E3DD-7CF5-4DDF-92EE-1A5A11CEF59D}" type="pres">
      <dgm:prSet presAssocID="{6E9CDCFD-A16A-4C8C-A8D7-9C83E24673A1}" presName="Triangle" presStyleLbl="alignNode1" presStyleIdx="1" presStyleCnt="7"/>
      <dgm:spPr/>
    </dgm:pt>
    <dgm:pt modelId="{C6A2A92E-EEDA-447F-9624-4997252EDC3D}" type="pres">
      <dgm:prSet presAssocID="{5308B891-DD4D-49EC-AEC5-C0B4F845D813}" presName="sibTrans" presStyleCnt="0"/>
      <dgm:spPr/>
    </dgm:pt>
    <dgm:pt modelId="{7AB00935-8DB0-45D2-A2DA-DB7BE38FC9F2}" type="pres">
      <dgm:prSet presAssocID="{5308B891-DD4D-49EC-AEC5-C0B4F845D813}" presName="space" presStyleCnt="0"/>
      <dgm:spPr/>
    </dgm:pt>
    <dgm:pt modelId="{A973F26F-FB26-4E8B-A731-15BDB962006A}" type="pres">
      <dgm:prSet presAssocID="{4534E0A8-82C5-44AA-93A4-DB2A278FB69C}" presName="composite" presStyleCnt="0"/>
      <dgm:spPr/>
    </dgm:pt>
    <dgm:pt modelId="{B03CE009-A7BA-47C9-AB63-0C49FDC1D483}" type="pres">
      <dgm:prSet presAssocID="{4534E0A8-82C5-44AA-93A4-DB2A278FB69C}" presName="LShape" presStyleLbl="alignNode1" presStyleIdx="2" presStyleCnt="7"/>
      <dgm:spPr/>
    </dgm:pt>
    <dgm:pt modelId="{61FAC53C-749E-4979-8246-63964ED80EDC}" type="pres">
      <dgm:prSet presAssocID="{4534E0A8-82C5-44AA-93A4-DB2A278FB69C}" presName="ParentText" presStyleLbl="revTx" presStyleIdx="1" presStyleCnt="4" custScaleY="125685">
        <dgm:presLayoutVars>
          <dgm:chMax val="0"/>
          <dgm:chPref val="0"/>
          <dgm:bulletEnabled val="1"/>
        </dgm:presLayoutVars>
      </dgm:prSet>
      <dgm:spPr/>
    </dgm:pt>
    <dgm:pt modelId="{3C2C3604-6FCC-4495-AB74-DD05EB1D4682}" type="pres">
      <dgm:prSet presAssocID="{4534E0A8-82C5-44AA-93A4-DB2A278FB69C}" presName="Triangle" presStyleLbl="alignNode1" presStyleIdx="3" presStyleCnt="7"/>
      <dgm:spPr/>
    </dgm:pt>
    <dgm:pt modelId="{F89531B5-2DCA-4123-B24D-0A5349A6F479}" type="pres">
      <dgm:prSet presAssocID="{090B901B-4229-463C-B4E5-A3A80D684BE1}" presName="sibTrans" presStyleCnt="0"/>
      <dgm:spPr/>
    </dgm:pt>
    <dgm:pt modelId="{7B51D038-1BC2-46E5-922E-E136AAB016C4}" type="pres">
      <dgm:prSet presAssocID="{090B901B-4229-463C-B4E5-A3A80D684BE1}" presName="space" presStyleCnt="0"/>
      <dgm:spPr/>
    </dgm:pt>
    <dgm:pt modelId="{196A5C30-AD31-4BC3-A0E2-2465F736B34D}" type="pres">
      <dgm:prSet presAssocID="{95C380CF-7B86-4A43-9E60-F4847A44C4CF}" presName="composite" presStyleCnt="0"/>
      <dgm:spPr/>
    </dgm:pt>
    <dgm:pt modelId="{92F32C1B-3F43-4F25-A4C3-DEB137AD2A81}" type="pres">
      <dgm:prSet presAssocID="{95C380CF-7B86-4A43-9E60-F4847A44C4CF}" presName="LShape" presStyleLbl="alignNode1" presStyleIdx="4" presStyleCnt="7"/>
      <dgm:spPr/>
    </dgm:pt>
    <dgm:pt modelId="{8DCFE675-7B95-4FB2-BC80-256196A42077}" type="pres">
      <dgm:prSet presAssocID="{95C380CF-7B86-4A43-9E60-F4847A44C4C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610641F-E0F0-4FC0-ACA9-91C83DD564A0}" type="pres">
      <dgm:prSet presAssocID="{95C380CF-7B86-4A43-9E60-F4847A44C4CF}" presName="Triangle" presStyleLbl="alignNode1" presStyleIdx="5" presStyleCnt="7"/>
      <dgm:spPr/>
    </dgm:pt>
    <dgm:pt modelId="{8ED796B3-6758-49AF-A0E4-2820E988F4CD}" type="pres">
      <dgm:prSet presAssocID="{DE2DEDFF-4DF7-442F-BBAC-843AEBF630F0}" presName="sibTrans" presStyleCnt="0"/>
      <dgm:spPr/>
    </dgm:pt>
    <dgm:pt modelId="{3EF6A69E-E680-4544-99BC-B4DF53F3048D}" type="pres">
      <dgm:prSet presAssocID="{DE2DEDFF-4DF7-442F-BBAC-843AEBF630F0}" presName="space" presStyleCnt="0"/>
      <dgm:spPr/>
    </dgm:pt>
    <dgm:pt modelId="{2A711D30-B09C-4ADD-BBC4-5B2AD28080C2}" type="pres">
      <dgm:prSet presAssocID="{9DF8229E-CC99-4692-90DD-2D38E5597D5A}" presName="composite" presStyleCnt="0"/>
      <dgm:spPr/>
    </dgm:pt>
    <dgm:pt modelId="{608FA8F4-3A28-40AF-852B-F2E007925D69}" type="pres">
      <dgm:prSet presAssocID="{9DF8229E-CC99-4692-90DD-2D38E5597D5A}" presName="LShape" presStyleLbl="alignNode1" presStyleIdx="6" presStyleCnt="7"/>
      <dgm:spPr/>
    </dgm:pt>
    <dgm:pt modelId="{462A4889-0B1D-4F8F-AF80-1F42031B14E4}" type="pres">
      <dgm:prSet presAssocID="{9DF8229E-CC99-4692-90DD-2D38E5597D5A}" presName="ParentText" presStyleLbl="revTx" presStyleIdx="3" presStyleCnt="4" custScaleY="127591">
        <dgm:presLayoutVars>
          <dgm:chMax val="0"/>
          <dgm:chPref val="0"/>
          <dgm:bulletEnabled val="1"/>
        </dgm:presLayoutVars>
      </dgm:prSet>
      <dgm:spPr/>
    </dgm:pt>
  </dgm:ptLst>
  <dgm:cxnLst>
    <dgm:cxn modelId="{C1DE2102-F0BC-461F-A6C9-444BA0974A26}" type="presOf" srcId="{4534E0A8-82C5-44AA-93A4-DB2A278FB69C}" destId="{61FAC53C-749E-4979-8246-63964ED80EDC}" srcOrd="0" destOrd="0" presId="urn:microsoft.com/office/officeart/2009/3/layout/StepUpProcess"/>
    <dgm:cxn modelId="{9908580C-AF9E-403A-B621-67EE59A87C54}" type="presOf" srcId="{9DF8229E-CC99-4692-90DD-2D38E5597D5A}" destId="{462A4889-0B1D-4F8F-AF80-1F42031B14E4}" srcOrd="0" destOrd="0" presId="urn:microsoft.com/office/officeart/2009/3/layout/StepUpProcess"/>
    <dgm:cxn modelId="{15F05E11-6494-49E6-8D2F-CF694680C306}" srcId="{CC02D820-1989-4861-8A99-46FC9869AE1F}" destId="{4534E0A8-82C5-44AA-93A4-DB2A278FB69C}" srcOrd="1" destOrd="0" parTransId="{EC5D8DCF-057C-4D62-8D68-1D73C5A174F6}" sibTransId="{090B901B-4229-463C-B4E5-A3A80D684BE1}"/>
    <dgm:cxn modelId="{2B3B9935-92AA-42B3-8F72-A0DF1364527F}" type="presOf" srcId="{95C380CF-7B86-4A43-9E60-F4847A44C4CF}" destId="{8DCFE675-7B95-4FB2-BC80-256196A42077}" srcOrd="0" destOrd="0" presId="urn:microsoft.com/office/officeart/2009/3/layout/StepUpProcess"/>
    <dgm:cxn modelId="{EECBE441-8D08-4851-9A48-F4F6C252A74D}" srcId="{CC02D820-1989-4861-8A99-46FC9869AE1F}" destId="{9DF8229E-CC99-4692-90DD-2D38E5597D5A}" srcOrd="3" destOrd="0" parTransId="{E7E9F5E7-7737-4885-A83D-1670112C111E}" sibTransId="{8447382D-0E08-4F11-A813-7E91B12F84F8}"/>
    <dgm:cxn modelId="{7044FE61-BCD6-4C98-8237-B83EB2DEB528}" srcId="{CC02D820-1989-4861-8A99-46FC9869AE1F}" destId="{6E9CDCFD-A16A-4C8C-A8D7-9C83E24673A1}" srcOrd="0" destOrd="0" parTransId="{E116B861-F5F7-4D48-AF97-C8867080E9C2}" sibTransId="{5308B891-DD4D-49EC-AEC5-C0B4F845D813}"/>
    <dgm:cxn modelId="{60C11599-D48D-4A0D-81E4-267F24B81B85}" type="presOf" srcId="{CC02D820-1989-4861-8A99-46FC9869AE1F}" destId="{15286B80-A3E4-4873-B231-D86AC9D6C858}" srcOrd="0" destOrd="0" presId="urn:microsoft.com/office/officeart/2009/3/layout/StepUpProcess"/>
    <dgm:cxn modelId="{B0EA22E4-3081-4A5B-B466-6C6DBBC3A360}" srcId="{CC02D820-1989-4861-8A99-46FC9869AE1F}" destId="{95C380CF-7B86-4A43-9E60-F4847A44C4CF}" srcOrd="2" destOrd="0" parTransId="{FB48060E-0307-45D4-ACD4-DB5EB9EAFAE6}" sibTransId="{DE2DEDFF-4DF7-442F-BBAC-843AEBF630F0}"/>
    <dgm:cxn modelId="{52F4D8F2-84A7-454E-B374-354D57C82161}" type="presOf" srcId="{6E9CDCFD-A16A-4C8C-A8D7-9C83E24673A1}" destId="{522D4754-3FCB-40FB-AEF4-26F63EB83708}" srcOrd="0" destOrd="0" presId="urn:microsoft.com/office/officeart/2009/3/layout/StepUpProcess"/>
    <dgm:cxn modelId="{50E57C1C-BCF7-479B-8761-5AEA3EF7AF36}" type="presParOf" srcId="{15286B80-A3E4-4873-B231-D86AC9D6C858}" destId="{E7D10C15-B2D7-474F-AE85-A48AF4D54700}" srcOrd="0" destOrd="0" presId="urn:microsoft.com/office/officeart/2009/3/layout/StepUpProcess"/>
    <dgm:cxn modelId="{2A011115-E374-47EC-9A3B-06627981C80A}" type="presParOf" srcId="{E7D10C15-B2D7-474F-AE85-A48AF4D54700}" destId="{E7744820-2793-4B12-965E-D35F32CE16DF}" srcOrd="0" destOrd="0" presId="urn:microsoft.com/office/officeart/2009/3/layout/StepUpProcess"/>
    <dgm:cxn modelId="{F5546151-3D09-49F0-9523-ED45EE8FFECB}" type="presParOf" srcId="{E7D10C15-B2D7-474F-AE85-A48AF4D54700}" destId="{522D4754-3FCB-40FB-AEF4-26F63EB83708}" srcOrd="1" destOrd="0" presId="urn:microsoft.com/office/officeart/2009/3/layout/StepUpProcess"/>
    <dgm:cxn modelId="{3D63629E-0E4D-4DB8-B358-7284F9A30A69}" type="presParOf" srcId="{E7D10C15-B2D7-474F-AE85-A48AF4D54700}" destId="{F302E3DD-7CF5-4DDF-92EE-1A5A11CEF59D}" srcOrd="2" destOrd="0" presId="urn:microsoft.com/office/officeart/2009/3/layout/StepUpProcess"/>
    <dgm:cxn modelId="{AC7F40F2-D24C-4BC6-8983-12CAD98468C3}" type="presParOf" srcId="{15286B80-A3E4-4873-B231-D86AC9D6C858}" destId="{C6A2A92E-EEDA-447F-9624-4997252EDC3D}" srcOrd="1" destOrd="0" presId="urn:microsoft.com/office/officeart/2009/3/layout/StepUpProcess"/>
    <dgm:cxn modelId="{7A2D868A-DF13-4AC0-8324-9DD66D5583EB}" type="presParOf" srcId="{C6A2A92E-EEDA-447F-9624-4997252EDC3D}" destId="{7AB00935-8DB0-45D2-A2DA-DB7BE38FC9F2}" srcOrd="0" destOrd="0" presId="urn:microsoft.com/office/officeart/2009/3/layout/StepUpProcess"/>
    <dgm:cxn modelId="{DF9DE8A5-8DC9-4699-B5FD-36FE7DE37832}" type="presParOf" srcId="{15286B80-A3E4-4873-B231-D86AC9D6C858}" destId="{A973F26F-FB26-4E8B-A731-15BDB962006A}" srcOrd="2" destOrd="0" presId="urn:microsoft.com/office/officeart/2009/3/layout/StepUpProcess"/>
    <dgm:cxn modelId="{092257E4-81B1-4FA8-BC7B-E2037DD584C5}" type="presParOf" srcId="{A973F26F-FB26-4E8B-A731-15BDB962006A}" destId="{B03CE009-A7BA-47C9-AB63-0C49FDC1D483}" srcOrd="0" destOrd="0" presId="urn:microsoft.com/office/officeart/2009/3/layout/StepUpProcess"/>
    <dgm:cxn modelId="{54816CB7-2C9B-481D-84DC-5877FEC41401}" type="presParOf" srcId="{A973F26F-FB26-4E8B-A731-15BDB962006A}" destId="{61FAC53C-749E-4979-8246-63964ED80EDC}" srcOrd="1" destOrd="0" presId="urn:microsoft.com/office/officeart/2009/3/layout/StepUpProcess"/>
    <dgm:cxn modelId="{402CCD7F-3C21-4858-AEB7-02E2B9D9423B}" type="presParOf" srcId="{A973F26F-FB26-4E8B-A731-15BDB962006A}" destId="{3C2C3604-6FCC-4495-AB74-DD05EB1D4682}" srcOrd="2" destOrd="0" presId="urn:microsoft.com/office/officeart/2009/3/layout/StepUpProcess"/>
    <dgm:cxn modelId="{1C9EA73B-A276-4ADD-914E-F38C5EF276C5}" type="presParOf" srcId="{15286B80-A3E4-4873-B231-D86AC9D6C858}" destId="{F89531B5-2DCA-4123-B24D-0A5349A6F479}" srcOrd="3" destOrd="0" presId="urn:microsoft.com/office/officeart/2009/3/layout/StepUpProcess"/>
    <dgm:cxn modelId="{01A168AC-EAFA-4E19-970D-C72F6E7E7BD3}" type="presParOf" srcId="{F89531B5-2DCA-4123-B24D-0A5349A6F479}" destId="{7B51D038-1BC2-46E5-922E-E136AAB016C4}" srcOrd="0" destOrd="0" presId="urn:microsoft.com/office/officeart/2009/3/layout/StepUpProcess"/>
    <dgm:cxn modelId="{459AD841-BD02-4B3F-92B5-84C640CDFAB6}" type="presParOf" srcId="{15286B80-A3E4-4873-B231-D86AC9D6C858}" destId="{196A5C30-AD31-4BC3-A0E2-2465F736B34D}" srcOrd="4" destOrd="0" presId="urn:microsoft.com/office/officeart/2009/3/layout/StepUpProcess"/>
    <dgm:cxn modelId="{D95B3A6D-E327-4103-BCA5-306B6276716E}" type="presParOf" srcId="{196A5C30-AD31-4BC3-A0E2-2465F736B34D}" destId="{92F32C1B-3F43-4F25-A4C3-DEB137AD2A81}" srcOrd="0" destOrd="0" presId="urn:microsoft.com/office/officeart/2009/3/layout/StepUpProcess"/>
    <dgm:cxn modelId="{D08B0630-D73A-4C5D-B320-6FA0C7B5CB18}" type="presParOf" srcId="{196A5C30-AD31-4BC3-A0E2-2465F736B34D}" destId="{8DCFE675-7B95-4FB2-BC80-256196A42077}" srcOrd="1" destOrd="0" presId="urn:microsoft.com/office/officeart/2009/3/layout/StepUpProcess"/>
    <dgm:cxn modelId="{6A8DA6E3-45FA-4958-B0A6-49ADC3D20F81}" type="presParOf" srcId="{196A5C30-AD31-4BC3-A0E2-2465F736B34D}" destId="{9610641F-E0F0-4FC0-ACA9-91C83DD564A0}" srcOrd="2" destOrd="0" presId="urn:microsoft.com/office/officeart/2009/3/layout/StepUpProcess"/>
    <dgm:cxn modelId="{E7F12406-796C-40DF-93BD-35AB0A683D2F}" type="presParOf" srcId="{15286B80-A3E4-4873-B231-D86AC9D6C858}" destId="{8ED796B3-6758-49AF-A0E4-2820E988F4CD}" srcOrd="5" destOrd="0" presId="urn:microsoft.com/office/officeart/2009/3/layout/StepUpProcess"/>
    <dgm:cxn modelId="{22E33007-DCCD-4B45-BE25-C967FB227D3F}" type="presParOf" srcId="{8ED796B3-6758-49AF-A0E4-2820E988F4CD}" destId="{3EF6A69E-E680-4544-99BC-B4DF53F3048D}" srcOrd="0" destOrd="0" presId="urn:microsoft.com/office/officeart/2009/3/layout/StepUpProcess"/>
    <dgm:cxn modelId="{A8D35294-A78B-4330-A8DB-45E0A1ED4E09}" type="presParOf" srcId="{15286B80-A3E4-4873-B231-D86AC9D6C858}" destId="{2A711D30-B09C-4ADD-BBC4-5B2AD28080C2}" srcOrd="6" destOrd="0" presId="urn:microsoft.com/office/officeart/2009/3/layout/StepUpProcess"/>
    <dgm:cxn modelId="{4981A9B7-5EAF-4640-9E58-02CDA530ED73}" type="presParOf" srcId="{2A711D30-B09C-4ADD-BBC4-5B2AD28080C2}" destId="{608FA8F4-3A28-40AF-852B-F2E007925D69}" srcOrd="0" destOrd="0" presId="urn:microsoft.com/office/officeart/2009/3/layout/StepUpProcess"/>
    <dgm:cxn modelId="{47983BB4-8EF9-455C-9F67-87F039DAB276}" type="presParOf" srcId="{2A711D30-B09C-4ADD-BBC4-5B2AD28080C2}" destId="{462A4889-0B1D-4F8F-AF80-1F42031B14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2358F-A0E1-42EB-AF64-106B6568EDCD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aa-ET"/>
        </a:p>
      </dgm:t>
    </dgm:pt>
    <dgm:pt modelId="{5D221CB4-0124-4639-A64B-3EEC2C6889DB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Register Producers and provide access for them to make their payments</a:t>
          </a:r>
          <a:endParaRPr lang="aa-ET" sz="2000" dirty="0">
            <a:latin typeface="Garamond" panose="02020404030301010803" pitchFamily="18" charset="0"/>
          </a:endParaRPr>
        </a:p>
      </dgm:t>
    </dgm:pt>
    <dgm:pt modelId="{13485015-9617-4A53-9CA8-03DBE8B53EC2}" type="parTrans" cxnId="{C53038E3-74A6-4868-BCEC-4775AA194C67}">
      <dgm:prSet/>
      <dgm:spPr/>
      <dgm:t>
        <a:bodyPr/>
        <a:lstStyle/>
        <a:p>
          <a:endParaRPr lang="aa-ET"/>
        </a:p>
      </dgm:t>
    </dgm:pt>
    <dgm:pt modelId="{C3F3BF49-7073-4839-81F1-18AD325AA23A}" type="sibTrans" cxnId="{C53038E3-74A6-4868-BCEC-4775AA194C67}">
      <dgm:prSet/>
      <dgm:spPr/>
      <dgm:t>
        <a:bodyPr/>
        <a:lstStyle/>
        <a:p>
          <a:endParaRPr lang="aa-ET"/>
        </a:p>
      </dgm:t>
    </dgm:pt>
    <dgm:pt modelId="{1D1B2F8F-34BB-41AD-B7EB-495E24D82422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Register Government Accredited Collectors that will meet EPRON Collection Criteria to serve as collection hubs and aggregate informal collectors into co-operatives</a:t>
          </a:r>
          <a:endParaRPr lang="aa-ET" sz="2000" dirty="0">
            <a:latin typeface="Garamond" panose="02020404030301010803" pitchFamily="18" charset="0"/>
          </a:endParaRPr>
        </a:p>
      </dgm:t>
    </dgm:pt>
    <dgm:pt modelId="{47BCA45E-78CE-426F-9B59-1B7A140E07F2}" type="parTrans" cxnId="{B8AD0823-379C-44ED-95C2-3066C978C648}">
      <dgm:prSet/>
      <dgm:spPr/>
      <dgm:t>
        <a:bodyPr/>
        <a:lstStyle/>
        <a:p>
          <a:endParaRPr lang="aa-ET"/>
        </a:p>
      </dgm:t>
    </dgm:pt>
    <dgm:pt modelId="{33570305-5063-4436-ABDF-ED8D6617DB8A}" type="sibTrans" cxnId="{B8AD0823-379C-44ED-95C2-3066C978C648}">
      <dgm:prSet/>
      <dgm:spPr/>
      <dgm:t>
        <a:bodyPr/>
        <a:lstStyle/>
        <a:p>
          <a:endParaRPr lang="aa-ET"/>
        </a:p>
      </dgm:t>
    </dgm:pt>
    <dgm:pt modelId="{867877FC-E091-42CC-81BA-2EFBBE8D8D62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Register Recyclers who will collect e-waste from recyclers and manage in an environmentally sound manner</a:t>
          </a:r>
          <a:endParaRPr lang="aa-ET" sz="2000" dirty="0">
            <a:latin typeface="Garamond" panose="02020404030301010803" pitchFamily="18" charset="0"/>
          </a:endParaRPr>
        </a:p>
      </dgm:t>
    </dgm:pt>
    <dgm:pt modelId="{84018D77-1208-458C-8491-FB8ACAEBB823}" type="parTrans" cxnId="{4815B195-6A47-4AD6-AB75-36BCDE14127E}">
      <dgm:prSet/>
      <dgm:spPr/>
      <dgm:t>
        <a:bodyPr/>
        <a:lstStyle/>
        <a:p>
          <a:endParaRPr lang="aa-ET"/>
        </a:p>
      </dgm:t>
    </dgm:pt>
    <dgm:pt modelId="{2843DA31-333F-4FB1-BF3C-ED6F13B09C21}" type="sibTrans" cxnId="{4815B195-6A47-4AD6-AB75-36BCDE14127E}">
      <dgm:prSet/>
      <dgm:spPr/>
      <dgm:t>
        <a:bodyPr/>
        <a:lstStyle/>
        <a:p>
          <a:endParaRPr lang="aa-ET"/>
        </a:p>
      </dgm:t>
    </dgm:pt>
    <dgm:pt modelId="{1B444A5F-3463-4373-ABD4-4B3A79FA25AF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Enable Players to Domesticate Existing Standards </a:t>
          </a:r>
          <a:endParaRPr lang="aa-ET" sz="2000" dirty="0">
            <a:latin typeface="Garamond" panose="02020404030301010803" pitchFamily="18" charset="0"/>
          </a:endParaRPr>
        </a:p>
      </dgm:t>
    </dgm:pt>
    <dgm:pt modelId="{6BFCE525-E9F1-4770-9EEB-78E1FC9C8948}" type="parTrans" cxnId="{AD676310-498F-4D00-BFF3-7C7137C35C47}">
      <dgm:prSet/>
      <dgm:spPr/>
      <dgm:t>
        <a:bodyPr/>
        <a:lstStyle/>
        <a:p>
          <a:endParaRPr lang="aa-ET"/>
        </a:p>
      </dgm:t>
    </dgm:pt>
    <dgm:pt modelId="{92BCA21A-1E8C-4435-A6CE-6BC7FBD37986}" type="sibTrans" cxnId="{AD676310-498F-4D00-BFF3-7C7137C35C47}">
      <dgm:prSet/>
      <dgm:spPr/>
      <dgm:t>
        <a:bodyPr/>
        <a:lstStyle/>
        <a:p>
          <a:endParaRPr lang="aa-ET"/>
        </a:p>
      </dgm:t>
    </dgm:pt>
    <dgm:pt modelId="{C88F772F-2ED3-4985-A77F-68D96407312A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Raise Awareness</a:t>
          </a:r>
          <a:endParaRPr lang="aa-ET" sz="2000" dirty="0">
            <a:latin typeface="Garamond" panose="02020404030301010803" pitchFamily="18" charset="0"/>
          </a:endParaRPr>
        </a:p>
      </dgm:t>
    </dgm:pt>
    <dgm:pt modelId="{AA361897-070F-44DC-9D79-AB8CC6F2C24A}" type="parTrans" cxnId="{40E6D348-FB92-4BBE-939C-C6C6B4B8C16B}">
      <dgm:prSet/>
      <dgm:spPr/>
      <dgm:t>
        <a:bodyPr/>
        <a:lstStyle/>
        <a:p>
          <a:endParaRPr lang="aa-ET"/>
        </a:p>
      </dgm:t>
    </dgm:pt>
    <dgm:pt modelId="{1E7277B1-6CCB-45C0-92C1-AB9596378457}" type="sibTrans" cxnId="{40E6D348-FB92-4BBE-939C-C6C6B4B8C16B}">
      <dgm:prSet/>
      <dgm:spPr/>
      <dgm:t>
        <a:bodyPr/>
        <a:lstStyle/>
        <a:p>
          <a:endParaRPr lang="aa-ET"/>
        </a:p>
      </dgm:t>
    </dgm:pt>
    <dgm:pt modelId="{E8C139CE-2BDC-4C11-8CAD-914A384E92F6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Data Management</a:t>
          </a:r>
          <a:endParaRPr lang="aa-ET" sz="2000" dirty="0">
            <a:latin typeface="Garamond" panose="02020404030301010803" pitchFamily="18" charset="0"/>
          </a:endParaRPr>
        </a:p>
      </dgm:t>
    </dgm:pt>
    <dgm:pt modelId="{08AD7B05-069E-4A76-AC06-C617778F911A}" type="parTrans" cxnId="{1A394E3D-8E01-4992-AD23-1CCAAE1103A6}">
      <dgm:prSet/>
      <dgm:spPr/>
      <dgm:t>
        <a:bodyPr/>
        <a:lstStyle/>
        <a:p>
          <a:endParaRPr lang="aa-ET"/>
        </a:p>
      </dgm:t>
    </dgm:pt>
    <dgm:pt modelId="{7A081236-0B0D-4D23-9586-547CD4EA9E73}" type="sibTrans" cxnId="{1A394E3D-8E01-4992-AD23-1CCAAE1103A6}">
      <dgm:prSet/>
      <dgm:spPr/>
      <dgm:t>
        <a:bodyPr/>
        <a:lstStyle/>
        <a:p>
          <a:endParaRPr lang="aa-ET"/>
        </a:p>
      </dgm:t>
    </dgm:pt>
    <dgm:pt modelId="{A02CC81E-92AC-4F3A-92BB-C1BE8B38AA34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Reporting to Government</a:t>
          </a:r>
          <a:endParaRPr lang="aa-ET" sz="2000" dirty="0">
            <a:latin typeface="Garamond" panose="02020404030301010803" pitchFamily="18" charset="0"/>
          </a:endParaRPr>
        </a:p>
      </dgm:t>
    </dgm:pt>
    <dgm:pt modelId="{F77FC52D-89CB-4ECE-8F80-A02E3F35C5FD}" type="parTrans" cxnId="{5F9DE4C2-1D87-453C-B5D7-36F69D543C22}">
      <dgm:prSet/>
      <dgm:spPr/>
      <dgm:t>
        <a:bodyPr/>
        <a:lstStyle/>
        <a:p>
          <a:endParaRPr lang="aa-ET"/>
        </a:p>
      </dgm:t>
    </dgm:pt>
    <dgm:pt modelId="{A0DC7087-89D5-4E0F-A00A-1450BFEC8041}" type="sibTrans" cxnId="{5F9DE4C2-1D87-453C-B5D7-36F69D543C22}">
      <dgm:prSet/>
      <dgm:spPr/>
      <dgm:t>
        <a:bodyPr/>
        <a:lstStyle/>
        <a:p>
          <a:endParaRPr lang="aa-ET"/>
        </a:p>
      </dgm:t>
    </dgm:pt>
    <dgm:pt modelId="{9C5903C1-70E0-48A7-8DF3-69453F71464E}">
      <dgm:prSet custT="1"/>
      <dgm:spPr/>
      <dgm:t>
        <a:bodyPr/>
        <a:lstStyle/>
        <a:p>
          <a:r>
            <a:rPr lang="en-CA" sz="2000" dirty="0">
              <a:latin typeface="Garamond" panose="02020404030301010803" pitchFamily="18" charset="0"/>
            </a:rPr>
            <a:t>Fund Management</a:t>
          </a:r>
          <a:endParaRPr lang="aa-ET" sz="2000" dirty="0">
            <a:latin typeface="Garamond" panose="02020404030301010803" pitchFamily="18" charset="0"/>
          </a:endParaRPr>
        </a:p>
      </dgm:t>
    </dgm:pt>
    <dgm:pt modelId="{6C3447BE-AE45-4027-A331-42A1564873C4}" type="parTrans" cxnId="{C95C8A83-9D2C-436B-8A5D-8F56A3991251}">
      <dgm:prSet/>
      <dgm:spPr/>
      <dgm:t>
        <a:bodyPr/>
        <a:lstStyle/>
        <a:p>
          <a:endParaRPr lang="en-US"/>
        </a:p>
      </dgm:t>
    </dgm:pt>
    <dgm:pt modelId="{27BB7E5C-7B59-44FA-A9E7-83D8BAD87185}" type="sibTrans" cxnId="{C95C8A83-9D2C-436B-8A5D-8F56A3991251}">
      <dgm:prSet/>
      <dgm:spPr/>
      <dgm:t>
        <a:bodyPr/>
        <a:lstStyle/>
        <a:p>
          <a:endParaRPr lang="en-US"/>
        </a:p>
      </dgm:t>
    </dgm:pt>
    <dgm:pt modelId="{1D8FB924-8983-4189-8BC5-AE979DC066FB}" type="pres">
      <dgm:prSet presAssocID="{21A2358F-A0E1-42EB-AF64-106B6568EDCD}" presName="linear" presStyleCnt="0">
        <dgm:presLayoutVars>
          <dgm:animLvl val="lvl"/>
          <dgm:resizeHandles val="exact"/>
        </dgm:presLayoutVars>
      </dgm:prSet>
      <dgm:spPr/>
    </dgm:pt>
    <dgm:pt modelId="{CA8CC9EE-9BD1-48D3-BA13-CBEDE46631DC}" type="pres">
      <dgm:prSet presAssocID="{5D221CB4-0124-4639-A64B-3EEC2C6889D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DA4AE8A9-04D1-4489-A2DE-7CE19E48CF1C}" type="pres">
      <dgm:prSet presAssocID="{C3F3BF49-7073-4839-81F1-18AD325AA23A}" presName="spacer" presStyleCnt="0"/>
      <dgm:spPr/>
    </dgm:pt>
    <dgm:pt modelId="{4E3A85A0-AC1C-4075-9759-8E2432574396}" type="pres">
      <dgm:prSet presAssocID="{1D1B2F8F-34BB-41AD-B7EB-495E24D8242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4B8CA9A-2EA3-4C6C-B55F-553BB4AD4E2E}" type="pres">
      <dgm:prSet presAssocID="{33570305-5063-4436-ABDF-ED8D6617DB8A}" presName="spacer" presStyleCnt="0"/>
      <dgm:spPr/>
    </dgm:pt>
    <dgm:pt modelId="{F4D75DCA-AE6F-466E-A426-EF87BF4DDC60}" type="pres">
      <dgm:prSet presAssocID="{E8C139CE-2BDC-4C11-8CAD-914A384E92F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CD17A1C-E6C0-446B-BA5A-AEF8D59DBD8C}" type="pres">
      <dgm:prSet presAssocID="{7A081236-0B0D-4D23-9586-547CD4EA9E73}" presName="spacer" presStyleCnt="0"/>
      <dgm:spPr/>
    </dgm:pt>
    <dgm:pt modelId="{E155238C-04EF-4F43-9B1A-448C16F34DDF}" type="pres">
      <dgm:prSet presAssocID="{9C5903C1-70E0-48A7-8DF3-69453F71464E}" presName="parentText" presStyleLbl="node1" presStyleIdx="3" presStyleCnt="8" custLinFactY="1092" custLinFactNeighborX="8696" custLinFactNeighborY="100000">
        <dgm:presLayoutVars>
          <dgm:chMax val="0"/>
          <dgm:bulletEnabled val="1"/>
        </dgm:presLayoutVars>
      </dgm:prSet>
      <dgm:spPr/>
    </dgm:pt>
    <dgm:pt modelId="{3E75BFBD-CABD-4360-98D7-74BA1EEC5225}" type="pres">
      <dgm:prSet presAssocID="{27BB7E5C-7B59-44FA-A9E7-83D8BAD87185}" presName="spacer" presStyleCnt="0"/>
      <dgm:spPr/>
    </dgm:pt>
    <dgm:pt modelId="{B3D7A0F2-626E-48CA-8175-F675C50E1C64}" type="pres">
      <dgm:prSet presAssocID="{A02CC81E-92AC-4F3A-92BB-C1BE8B38AA34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E4E086D-05E2-4A42-AF72-54DE42490987}" type="pres">
      <dgm:prSet presAssocID="{A0DC7087-89D5-4E0F-A00A-1450BFEC8041}" presName="spacer" presStyleCnt="0"/>
      <dgm:spPr/>
    </dgm:pt>
    <dgm:pt modelId="{C84AA392-7ADB-4BA9-9685-7046860F1EBA}" type="pres">
      <dgm:prSet presAssocID="{867877FC-E091-42CC-81BA-2EFBBE8D8D62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3A36C17-08C9-4BAF-8E05-50F1226F3721}" type="pres">
      <dgm:prSet presAssocID="{2843DA31-333F-4FB1-BF3C-ED6F13B09C21}" presName="spacer" presStyleCnt="0"/>
      <dgm:spPr/>
    </dgm:pt>
    <dgm:pt modelId="{092B2CDD-3D12-4725-B8C6-C93F260F5029}" type="pres">
      <dgm:prSet presAssocID="{1B444A5F-3463-4373-ABD4-4B3A79FA25A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FF4E40-3064-40F4-A4CC-E3C827F95248}" type="pres">
      <dgm:prSet presAssocID="{92BCA21A-1E8C-4435-A6CE-6BC7FBD37986}" presName="spacer" presStyleCnt="0"/>
      <dgm:spPr/>
    </dgm:pt>
    <dgm:pt modelId="{2F8F42A3-E118-491B-A736-A9819DAE6732}" type="pres">
      <dgm:prSet presAssocID="{C88F772F-2ED3-4985-A77F-68D96407312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D676310-498F-4D00-BFF3-7C7137C35C47}" srcId="{21A2358F-A0E1-42EB-AF64-106B6568EDCD}" destId="{1B444A5F-3463-4373-ABD4-4B3A79FA25AF}" srcOrd="6" destOrd="0" parTransId="{6BFCE525-E9F1-4770-9EEB-78E1FC9C8948}" sibTransId="{92BCA21A-1E8C-4435-A6CE-6BC7FBD37986}"/>
    <dgm:cxn modelId="{3CB85912-F31B-4C89-A864-4E7447D5ACB4}" type="presOf" srcId="{9C5903C1-70E0-48A7-8DF3-69453F71464E}" destId="{E155238C-04EF-4F43-9B1A-448C16F34DDF}" srcOrd="0" destOrd="0" presId="urn:microsoft.com/office/officeart/2005/8/layout/vList2"/>
    <dgm:cxn modelId="{B8AD0823-379C-44ED-95C2-3066C978C648}" srcId="{21A2358F-A0E1-42EB-AF64-106B6568EDCD}" destId="{1D1B2F8F-34BB-41AD-B7EB-495E24D82422}" srcOrd="1" destOrd="0" parTransId="{47BCA45E-78CE-426F-9B59-1B7A140E07F2}" sibTransId="{33570305-5063-4436-ABDF-ED8D6617DB8A}"/>
    <dgm:cxn modelId="{1A394E3D-8E01-4992-AD23-1CCAAE1103A6}" srcId="{21A2358F-A0E1-42EB-AF64-106B6568EDCD}" destId="{E8C139CE-2BDC-4C11-8CAD-914A384E92F6}" srcOrd="2" destOrd="0" parTransId="{08AD7B05-069E-4A76-AC06-C617778F911A}" sibTransId="{7A081236-0B0D-4D23-9586-547CD4EA9E73}"/>
    <dgm:cxn modelId="{F812DA43-68C6-4105-A3AF-66BBAFAC02FD}" type="presOf" srcId="{A02CC81E-92AC-4F3A-92BB-C1BE8B38AA34}" destId="{B3D7A0F2-626E-48CA-8175-F675C50E1C64}" srcOrd="0" destOrd="0" presId="urn:microsoft.com/office/officeart/2005/8/layout/vList2"/>
    <dgm:cxn modelId="{1D75CF65-6AF6-4746-BF84-3C289B597016}" type="presOf" srcId="{867877FC-E091-42CC-81BA-2EFBBE8D8D62}" destId="{C84AA392-7ADB-4BA9-9685-7046860F1EBA}" srcOrd="0" destOrd="0" presId="urn:microsoft.com/office/officeart/2005/8/layout/vList2"/>
    <dgm:cxn modelId="{40E6D348-FB92-4BBE-939C-C6C6B4B8C16B}" srcId="{21A2358F-A0E1-42EB-AF64-106B6568EDCD}" destId="{C88F772F-2ED3-4985-A77F-68D96407312A}" srcOrd="7" destOrd="0" parTransId="{AA361897-070F-44DC-9D79-AB8CC6F2C24A}" sibTransId="{1E7277B1-6CCB-45C0-92C1-AB9596378457}"/>
    <dgm:cxn modelId="{C95C8A83-9D2C-436B-8A5D-8F56A3991251}" srcId="{21A2358F-A0E1-42EB-AF64-106B6568EDCD}" destId="{9C5903C1-70E0-48A7-8DF3-69453F71464E}" srcOrd="3" destOrd="0" parTransId="{6C3447BE-AE45-4027-A331-42A1564873C4}" sibTransId="{27BB7E5C-7B59-44FA-A9E7-83D8BAD87185}"/>
    <dgm:cxn modelId="{4815B195-6A47-4AD6-AB75-36BCDE14127E}" srcId="{21A2358F-A0E1-42EB-AF64-106B6568EDCD}" destId="{867877FC-E091-42CC-81BA-2EFBBE8D8D62}" srcOrd="5" destOrd="0" parTransId="{84018D77-1208-458C-8491-FB8ACAEBB823}" sibTransId="{2843DA31-333F-4FB1-BF3C-ED6F13B09C21}"/>
    <dgm:cxn modelId="{2C7E78B5-1F91-4348-9E31-6BA30F7F3737}" type="presOf" srcId="{21A2358F-A0E1-42EB-AF64-106B6568EDCD}" destId="{1D8FB924-8983-4189-8BC5-AE979DC066FB}" srcOrd="0" destOrd="0" presId="urn:microsoft.com/office/officeart/2005/8/layout/vList2"/>
    <dgm:cxn modelId="{5F9DE4C2-1D87-453C-B5D7-36F69D543C22}" srcId="{21A2358F-A0E1-42EB-AF64-106B6568EDCD}" destId="{A02CC81E-92AC-4F3A-92BB-C1BE8B38AA34}" srcOrd="4" destOrd="0" parTransId="{F77FC52D-89CB-4ECE-8F80-A02E3F35C5FD}" sibTransId="{A0DC7087-89D5-4E0F-A00A-1450BFEC8041}"/>
    <dgm:cxn modelId="{BEC1C4D0-ACD9-420B-9A79-4BF40A887869}" type="presOf" srcId="{C88F772F-2ED3-4985-A77F-68D96407312A}" destId="{2F8F42A3-E118-491B-A736-A9819DAE6732}" srcOrd="0" destOrd="0" presId="urn:microsoft.com/office/officeart/2005/8/layout/vList2"/>
    <dgm:cxn modelId="{6D311CDA-2EE6-469C-ACB3-357C20013360}" type="presOf" srcId="{E8C139CE-2BDC-4C11-8CAD-914A384E92F6}" destId="{F4D75DCA-AE6F-466E-A426-EF87BF4DDC60}" srcOrd="0" destOrd="0" presId="urn:microsoft.com/office/officeart/2005/8/layout/vList2"/>
    <dgm:cxn modelId="{C53038E3-74A6-4868-BCEC-4775AA194C67}" srcId="{21A2358F-A0E1-42EB-AF64-106B6568EDCD}" destId="{5D221CB4-0124-4639-A64B-3EEC2C6889DB}" srcOrd="0" destOrd="0" parTransId="{13485015-9617-4A53-9CA8-03DBE8B53EC2}" sibTransId="{C3F3BF49-7073-4839-81F1-18AD325AA23A}"/>
    <dgm:cxn modelId="{90B3F9EE-9AE8-4B7F-AD70-8D91B66D2D56}" type="presOf" srcId="{1B444A5F-3463-4373-ABD4-4B3A79FA25AF}" destId="{092B2CDD-3D12-4725-B8C6-C93F260F5029}" srcOrd="0" destOrd="0" presId="urn:microsoft.com/office/officeart/2005/8/layout/vList2"/>
    <dgm:cxn modelId="{6B9D23F0-F575-43D0-8B48-B5B14047162F}" type="presOf" srcId="{5D221CB4-0124-4639-A64B-3EEC2C6889DB}" destId="{CA8CC9EE-9BD1-48D3-BA13-CBEDE46631DC}" srcOrd="0" destOrd="0" presId="urn:microsoft.com/office/officeart/2005/8/layout/vList2"/>
    <dgm:cxn modelId="{73CF06FF-D2C2-4A7B-83A1-1AD9864D6B7E}" type="presOf" srcId="{1D1B2F8F-34BB-41AD-B7EB-495E24D82422}" destId="{4E3A85A0-AC1C-4075-9759-8E2432574396}" srcOrd="0" destOrd="0" presId="urn:microsoft.com/office/officeart/2005/8/layout/vList2"/>
    <dgm:cxn modelId="{95442157-E0ED-419B-BE44-437BF9D7AC95}" type="presParOf" srcId="{1D8FB924-8983-4189-8BC5-AE979DC066FB}" destId="{CA8CC9EE-9BD1-48D3-BA13-CBEDE46631DC}" srcOrd="0" destOrd="0" presId="urn:microsoft.com/office/officeart/2005/8/layout/vList2"/>
    <dgm:cxn modelId="{486A02B8-9047-4F72-85F8-AE9E6A03BE96}" type="presParOf" srcId="{1D8FB924-8983-4189-8BC5-AE979DC066FB}" destId="{DA4AE8A9-04D1-4489-A2DE-7CE19E48CF1C}" srcOrd="1" destOrd="0" presId="urn:microsoft.com/office/officeart/2005/8/layout/vList2"/>
    <dgm:cxn modelId="{23D89690-1E5F-4A2C-A022-D883EBB9C62E}" type="presParOf" srcId="{1D8FB924-8983-4189-8BC5-AE979DC066FB}" destId="{4E3A85A0-AC1C-4075-9759-8E2432574396}" srcOrd="2" destOrd="0" presId="urn:microsoft.com/office/officeart/2005/8/layout/vList2"/>
    <dgm:cxn modelId="{5BBF56EF-F2C7-4940-BF91-656A080A69F9}" type="presParOf" srcId="{1D8FB924-8983-4189-8BC5-AE979DC066FB}" destId="{54B8CA9A-2EA3-4C6C-B55F-553BB4AD4E2E}" srcOrd="3" destOrd="0" presId="urn:microsoft.com/office/officeart/2005/8/layout/vList2"/>
    <dgm:cxn modelId="{FB032AF7-1272-42F6-A705-E742D0E84B4F}" type="presParOf" srcId="{1D8FB924-8983-4189-8BC5-AE979DC066FB}" destId="{F4D75DCA-AE6F-466E-A426-EF87BF4DDC60}" srcOrd="4" destOrd="0" presId="urn:microsoft.com/office/officeart/2005/8/layout/vList2"/>
    <dgm:cxn modelId="{7666D286-15E2-4F6F-BF49-BD45CD2AFF82}" type="presParOf" srcId="{1D8FB924-8983-4189-8BC5-AE979DC066FB}" destId="{DCD17A1C-E6C0-446B-BA5A-AEF8D59DBD8C}" srcOrd="5" destOrd="0" presId="urn:microsoft.com/office/officeart/2005/8/layout/vList2"/>
    <dgm:cxn modelId="{C481A89F-39BF-41F3-8AE2-5E2C19682BE3}" type="presParOf" srcId="{1D8FB924-8983-4189-8BC5-AE979DC066FB}" destId="{E155238C-04EF-4F43-9B1A-448C16F34DDF}" srcOrd="6" destOrd="0" presId="urn:microsoft.com/office/officeart/2005/8/layout/vList2"/>
    <dgm:cxn modelId="{E3FE63C7-C800-496B-A552-1FA7FE4F544A}" type="presParOf" srcId="{1D8FB924-8983-4189-8BC5-AE979DC066FB}" destId="{3E75BFBD-CABD-4360-98D7-74BA1EEC5225}" srcOrd="7" destOrd="0" presId="urn:microsoft.com/office/officeart/2005/8/layout/vList2"/>
    <dgm:cxn modelId="{24D2B9AF-21E6-4C0F-9843-F5981583FC7C}" type="presParOf" srcId="{1D8FB924-8983-4189-8BC5-AE979DC066FB}" destId="{B3D7A0F2-626E-48CA-8175-F675C50E1C64}" srcOrd="8" destOrd="0" presId="urn:microsoft.com/office/officeart/2005/8/layout/vList2"/>
    <dgm:cxn modelId="{5F23D051-8234-4077-A82E-B7720DD15338}" type="presParOf" srcId="{1D8FB924-8983-4189-8BC5-AE979DC066FB}" destId="{CE4E086D-05E2-4A42-AF72-54DE42490987}" srcOrd="9" destOrd="0" presId="urn:microsoft.com/office/officeart/2005/8/layout/vList2"/>
    <dgm:cxn modelId="{47EAED8D-DD35-4F9F-BF18-FFADB19F1E29}" type="presParOf" srcId="{1D8FB924-8983-4189-8BC5-AE979DC066FB}" destId="{C84AA392-7ADB-4BA9-9685-7046860F1EBA}" srcOrd="10" destOrd="0" presId="urn:microsoft.com/office/officeart/2005/8/layout/vList2"/>
    <dgm:cxn modelId="{CDA227D4-360F-4BAD-93B7-FE503D06C10D}" type="presParOf" srcId="{1D8FB924-8983-4189-8BC5-AE979DC066FB}" destId="{C3A36C17-08C9-4BAF-8E05-50F1226F3721}" srcOrd="11" destOrd="0" presId="urn:microsoft.com/office/officeart/2005/8/layout/vList2"/>
    <dgm:cxn modelId="{0761D6D6-E0AE-46AE-9779-BF29A43DCA41}" type="presParOf" srcId="{1D8FB924-8983-4189-8BC5-AE979DC066FB}" destId="{092B2CDD-3D12-4725-B8C6-C93F260F5029}" srcOrd="12" destOrd="0" presId="urn:microsoft.com/office/officeart/2005/8/layout/vList2"/>
    <dgm:cxn modelId="{76D72BA7-4692-4FAB-AFD5-EF9E24BE3FF4}" type="presParOf" srcId="{1D8FB924-8983-4189-8BC5-AE979DC066FB}" destId="{8AFF4E40-3064-40F4-A4CC-E3C827F95248}" srcOrd="13" destOrd="0" presId="urn:microsoft.com/office/officeart/2005/8/layout/vList2"/>
    <dgm:cxn modelId="{61ED12F2-FD6A-4380-BC71-DB06C426F0C5}" type="presParOf" srcId="{1D8FB924-8983-4189-8BC5-AE979DC066FB}" destId="{2F8F42A3-E118-491B-A736-A9819DAE673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E7E14-4182-430D-9EFF-6AFCE4827F1E}" type="doc">
      <dgm:prSet loTypeId="urn:microsoft.com/office/officeart/2005/8/layout/arrow3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NG"/>
        </a:p>
      </dgm:t>
    </dgm:pt>
    <dgm:pt modelId="{42113AC1-C2DC-4066-9BD3-6E57E0FCB2A4}">
      <dgm:prSet phldrT="[Text]" custT="1"/>
      <dgm:spPr/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Work with all the relevant Regulatory Orgs- </a:t>
          </a:r>
          <a:r>
            <a:rPr lang="en-CA" sz="2400" dirty="0" err="1">
              <a:latin typeface="Garamond" panose="02020404030301010803" pitchFamily="18" charset="0"/>
            </a:rPr>
            <a:t>FMEnv</a:t>
          </a:r>
          <a:r>
            <a:rPr lang="en-CA" sz="2400" dirty="0">
              <a:latin typeface="Garamond" panose="02020404030301010803" pitchFamily="18" charset="0"/>
            </a:rPr>
            <a:t>, State EPAs and Municipal Annual Fee to NESREA, Reporting</a:t>
          </a:r>
          <a:endParaRPr lang="en-NG" sz="2400" dirty="0">
            <a:latin typeface="Garamond" panose="02020404030301010803" pitchFamily="18" charset="0"/>
          </a:endParaRPr>
        </a:p>
      </dgm:t>
    </dgm:pt>
    <dgm:pt modelId="{3797D6B4-F5F8-4D69-ADC2-C59101364DB6}" type="parTrans" cxnId="{C7387181-8516-4386-B7B2-A747DA673EC5}">
      <dgm:prSet/>
      <dgm:spPr/>
      <dgm:t>
        <a:bodyPr/>
        <a:lstStyle/>
        <a:p>
          <a:endParaRPr lang="en-NG"/>
        </a:p>
      </dgm:t>
    </dgm:pt>
    <dgm:pt modelId="{25623192-CE16-40F0-8241-7BBA4567C5DF}" type="sibTrans" cxnId="{C7387181-8516-4386-B7B2-A747DA673EC5}">
      <dgm:prSet/>
      <dgm:spPr/>
      <dgm:t>
        <a:bodyPr/>
        <a:lstStyle/>
        <a:p>
          <a:endParaRPr lang="en-NG"/>
        </a:p>
      </dgm:t>
    </dgm:pt>
    <dgm:pt modelId="{C6E2043E-A54C-459C-B3A5-D9376422770A}">
      <dgm:prSet phldrT="[Text]" phldr="1"/>
      <dgm:spPr/>
      <dgm:t>
        <a:bodyPr/>
        <a:lstStyle/>
        <a:p>
          <a:endParaRPr lang="en-NG"/>
        </a:p>
      </dgm:t>
    </dgm:pt>
    <dgm:pt modelId="{E17FC514-3344-4EE5-8492-783A068B499E}" type="parTrans" cxnId="{57ED2FE5-4E4D-4B79-8375-2A1A53DD9353}">
      <dgm:prSet/>
      <dgm:spPr/>
      <dgm:t>
        <a:bodyPr/>
        <a:lstStyle/>
        <a:p>
          <a:endParaRPr lang="en-NG"/>
        </a:p>
      </dgm:t>
    </dgm:pt>
    <dgm:pt modelId="{20A16851-A5AC-423E-A5F6-6B6D92B36782}" type="sibTrans" cxnId="{57ED2FE5-4E4D-4B79-8375-2A1A53DD9353}">
      <dgm:prSet/>
      <dgm:spPr/>
      <dgm:t>
        <a:bodyPr/>
        <a:lstStyle/>
        <a:p>
          <a:endParaRPr lang="en-NG"/>
        </a:p>
      </dgm:t>
    </dgm:pt>
    <dgm:pt modelId="{4EF600BA-39F7-4557-B86D-97AE75EB27B9}">
      <dgm:prSet/>
      <dgm:spPr/>
    </dgm:pt>
    <dgm:pt modelId="{C0AB1415-05F3-4C25-AA95-843255AE35A1}" type="parTrans" cxnId="{6880ACC8-1BF3-4242-8EBF-25527412F7A5}">
      <dgm:prSet/>
      <dgm:spPr/>
      <dgm:t>
        <a:bodyPr/>
        <a:lstStyle/>
        <a:p>
          <a:endParaRPr lang="en-NG"/>
        </a:p>
      </dgm:t>
    </dgm:pt>
    <dgm:pt modelId="{07E33BE7-9236-446E-8DBE-61A5F13B0791}" type="sibTrans" cxnId="{6880ACC8-1BF3-4242-8EBF-25527412F7A5}">
      <dgm:prSet/>
      <dgm:spPr/>
      <dgm:t>
        <a:bodyPr/>
        <a:lstStyle/>
        <a:p>
          <a:endParaRPr lang="en-NG"/>
        </a:p>
      </dgm:t>
    </dgm:pt>
    <dgm:pt modelId="{00824C2B-D62F-4412-847D-748148F3A910}">
      <dgm:prSet/>
      <dgm:spPr/>
    </dgm:pt>
    <dgm:pt modelId="{6E050B29-913B-4B45-A706-B6151CFDEC9D}" type="parTrans" cxnId="{56D80E2C-3737-4213-B671-DCD7D436127A}">
      <dgm:prSet/>
      <dgm:spPr/>
      <dgm:t>
        <a:bodyPr/>
        <a:lstStyle/>
        <a:p>
          <a:endParaRPr lang="en-NG"/>
        </a:p>
      </dgm:t>
    </dgm:pt>
    <dgm:pt modelId="{B2F9BC48-01E2-49E5-BD0E-D580B30E11EC}" type="sibTrans" cxnId="{56D80E2C-3737-4213-B671-DCD7D436127A}">
      <dgm:prSet/>
      <dgm:spPr/>
      <dgm:t>
        <a:bodyPr/>
        <a:lstStyle/>
        <a:p>
          <a:endParaRPr lang="en-NG"/>
        </a:p>
      </dgm:t>
    </dgm:pt>
    <dgm:pt modelId="{367761C2-AC2F-48B2-9A56-87079875C3FD}">
      <dgm:prSet/>
      <dgm:spPr/>
    </dgm:pt>
    <dgm:pt modelId="{22A9A86A-A933-4B09-8A2C-D4BB8A05EFDD}" type="parTrans" cxnId="{93226330-5379-463C-9114-E27B358530E0}">
      <dgm:prSet/>
      <dgm:spPr/>
      <dgm:t>
        <a:bodyPr/>
        <a:lstStyle/>
        <a:p>
          <a:endParaRPr lang="en-NG"/>
        </a:p>
      </dgm:t>
    </dgm:pt>
    <dgm:pt modelId="{1C294427-945D-41C2-80A4-28C851585092}" type="sibTrans" cxnId="{93226330-5379-463C-9114-E27B358530E0}">
      <dgm:prSet/>
      <dgm:spPr/>
      <dgm:t>
        <a:bodyPr/>
        <a:lstStyle/>
        <a:p>
          <a:endParaRPr lang="en-NG"/>
        </a:p>
      </dgm:t>
    </dgm:pt>
    <dgm:pt modelId="{EC5D57EC-D230-42CB-90B8-D546C28B4584}">
      <dgm:prSet custT="1"/>
      <dgm:spPr/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Revised Regulation, Guidance Document , Industry Standard </a:t>
          </a:r>
        </a:p>
      </dgm:t>
    </dgm:pt>
    <dgm:pt modelId="{E88565FB-00CB-47CA-ADA2-B137044712DD}" type="sibTrans" cxnId="{626C7904-4011-4C72-B8C1-1C51C54A3198}">
      <dgm:prSet/>
      <dgm:spPr/>
      <dgm:t>
        <a:bodyPr/>
        <a:lstStyle/>
        <a:p>
          <a:endParaRPr lang="en-NG"/>
        </a:p>
      </dgm:t>
    </dgm:pt>
    <dgm:pt modelId="{AC05C3DC-987F-4CAF-80B7-348E43E1391B}" type="parTrans" cxnId="{626C7904-4011-4C72-B8C1-1C51C54A3198}">
      <dgm:prSet/>
      <dgm:spPr/>
      <dgm:t>
        <a:bodyPr/>
        <a:lstStyle/>
        <a:p>
          <a:endParaRPr lang="en-NG"/>
        </a:p>
      </dgm:t>
    </dgm:pt>
    <dgm:pt modelId="{63EFA487-42E3-417E-A56C-E8ACD042375A}">
      <dgm:prSet/>
      <dgm:spPr/>
    </dgm:pt>
    <dgm:pt modelId="{74F79154-5B31-4F6D-BDB5-A06DA9C3AFD1}" type="parTrans" cxnId="{1797C2B8-7C4D-4315-9B90-E14273BA16B0}">
      <dgm:prSet/>
      <dgm:spPr/>
      <dgm:t>
        <a:bodyPr/>
        <a:lstStyle/>
        <a:p>
          <a:endParaRPr lang="en-NG"/>
        </a:p>
      </dgm:t>
    </dgm:pt>
    <dgm:pt modelId="{CFE3F094-AE77-4EB0-BDFA-89A0AF8A3037}" type="sibTrans" cxnId="{1797C2B8-7C4D-4315-9B90-E14273BA16B0}">
      <dgm:prSet/>
      <dgm:spPr/>
      <dgm:t>
        <a:bodyPr/>
        <a:lstStyle/>
        <a:p>
          <a:endParaRPr lang="en-NG"/>
        </a:p>
      </dgm:t>
    </dgm:pt>
    <dgm:pt modelId="{99C8CB29-9268-491B-8AC1-F1C8BF1C8C62}">
      <dgm:prSet/>
      <dgm:spPr/>
    </dgm:pt>
    <dgm:pt modelId="{41B21E35-9272-4C29-AE0B-D7B7506FED14}" type="parTrans" cxnId="{CE680984-AAA0-43B8-A346-B33696E56A3B}">
      <dgm:prSet/>
      <dgm:spPr/>
      <dgm:t>
        <a:bodyPr/>
        <a:lstStyle/>
        <a:p>
          <a:endParaRPr lang="en-NG"/>
        </a:p>
      </dgm:t>
    </dgm:pt>
    <dgm:pt modelId="{7F1C4F39-E352-483F-BC09-00AEC23915D7}" type="sibTrans" cxnId="{CE680984-AAA0-43B8-A346-B33696E56A3B}">
      <dgm:prSet/>
      <dgm:spPr/>
      <dgm:t>
        <a:bodyPr/>
        <a:lstStyle/>
        <a:p>
          <a:endParaRPr lang="en-NG"/>
        </a:p>
      </dgm:t>
    </dgm:pt>
    <dgm:pt modelId="{7C5E6FD5-943D-411B-989A-6B83E678CAE7}" type="pres">
      <dgm:prSet presAssocID="{15BE7E14-4182-430D-9EFF-6AFCE4827F1E}" presName="compositeShape" presStyleCnt="0">
        <dgm:presLayoutVars>
          <dgm:chMax val="2"/>
          <dgm:dir/>
          <dgm:resizeHandles val="exact"/>
        </dgm:presLayoutVars>
      </dgm:prSet>
      <dgm:spPr/>
    </dgm:pt>
    <dgm:pt modelId="{E5989259-2428-4652-A605-BB23E9B65EB5}" type="pres">
      <dgm:prSet presAssocID="{15BE7E14-4182-430D-9EFF-6AFCE4827F1E}" presName="divider" presStyleLbl="fgShp" presStyleIdx="0" presStyleCnt="1"/>
      <dgm:spPr/>
    </dgm:pt>
    <dgm:pt modelId="{9FF43B1F-DB92-4604-952E-346D68852CC1}" type="pres">
      <dgm:prSet presAssocID="{42113AC1-C2DC-4066-9BD3-6E57E0FCB2A4}" presName="downArrow" presStyleLbl="node1" presStyleIdx="0" presStyleCnt="2"/>
      <dgm:spPr/>
    </dgm:pt>
    <dgm:pt modelId="{08C326B7-F624-4B64-B10F-D297D1BBF7A8}" type="pres">
      <dgm:prSet presAssocID="{42113AC1-C2DC-4066-9BD3-6E57E0FCB2A4}" presName="downArrowText" presStyleLbl="revTx" presStyleIdx="0" presStyleCnt="2">
        <dgm:presLayoutVars>
          <dgm:bulletEnabled val="1"/>
        </dgm:presLayoutVars>
      </dgm:prSet>
      <dgm:spPr/>
    </dgm:pt>
    <dgm:pt modelId="{8B722B95-E4F5-470A-A269-ECCDE94F8794}" type="pres">
      <dgm:prSet presAssocID="{EC5D57EC-D230-42CB-90B8-D546C28B4584}" presName="upArrow" presStyleLbl="node1" presStyleIdx="1" presStyleCnt="2"/>
      <dgm:spPr/>
    </dgm:pt>
    <dgm:pt modelId="{023CAE30-6B26-47A2-97DC-594E5B296E2E}" type="pres">
      <dgm:prSet presAssocID="{EC5D57EC-D230-42CB-90B8-D546C28B4584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626C7904-4011-4C72-B8C1-1C51C54A3198}" srcId="{15BE7E14-4182-430D-9EFF-6AFCE4827F1E}" destId="{EC5D57EC-D230-42CB-90B8-D546C28B4584}" srcOrd="1" destOrd="0" parTransId="{AC05C3DC-987F-4CAF-80B7-348E43E1391B}" sibTransId="{E88565FB-00CB-47CA-ADA2-B137044712DD}"/>
    <dgm:cxn modelId="{2C00740A-D96B-485A-A608-84607428CC06}" type="presOf" srcId="{42113AC1-C2DC-4066-9BD3-6E57E0FCB2A4}" destId="{08C326B7-F624-4B64-B10F-D297D1BBF7A8}" srcOrd="0" destOrd="0" presId="urn:microsoft.com/office/officeart/2005/8/layout/arrow3"/>
    <dgm:cxn modelId="{56D80E2C-3737-4213-B671-DCD7D436127A}" srcId="{15BE7E14-4182-430D-9EFF-6AFCE4827F1E}" destId="{00824C2B-D62F-4412-847D-748148F3A910}" srcOrd="5" destOrd="0" parTransId="{6E050B29-913B-4B45-A706-B6151CFDEC9D}" sibTransId="{B2F9BC48-01E2-49E5-BD0E-D580B30E11EC}"/>
    <dgm:cxn modelId="{93226330-5379-463C-9114-E27B358530E0}" srcId="{15BE7E14-4182-430D-9EFF-6AFCE4827F1E}" destId="{367761C2-AC2F-48B2-9A56-87079875C3FD}" srcOrd="6" destOrd="0" parTransId="{22A9A86A-A933-4B09-8A2C-D4BB8A05EFDD}" sibTransId="{1C294427-945D-41C2-80A4-28C851585092}"/>
    <dgm:cxn modelId="{C7387181-8516-4386-B7B2-A747DA673EC5}" srcId="{15BE7E14-4182-430D-9EFF-6AFCE4827F1E}" destId="{42113AC1-C2DC-4066-9BD3-6E57E0FCB2A4}" srcOrd="0" destOrd="0" parTransId="{3797D6B4-F5F8-4D69-ADC2-C59101364DB6}" sibTransId="{25623192-CE16-40F0-8241-7BBA4567C5DF}"/>
    <dgm:cxn modelId="{CE680984-AAA0-43B8-A346-B33696E56A3B}" srcId="{15BE7E14-4182-430D-9EFF-6AFCE4827F1E}" destId="{99C8CB29-9268-491B-8AC1-F1C8BF1C8C62}" srcOrd="3" destOrd="0" parTransId="{41B21E35-9272-4C29-AE0B-D7B7506FED14}" sibTransId="{7F1C4F39-E352-483F-BC09-00AEC23915D7}"/>
    <dgm:cxn modelId="{8CD812B6-61BA-42C4-B0B3-B6B83B1D0960}" type="presOf" srcId="{15BE7E14-4182-430D-9EFF-6AFCE4827F1E}" destId="{7C5E6FD5-943D-411B-989A-6B83E678CAE7}" srcOrd="0" destOrd="0" presId="urn:microsoft.com/office/officeart/2005/8/layout/arrow3"/>
    <dgm:cxn modelId="{1797C2B8-7C4D-4315-9B90-E14273BA16B0}" srcId="{15BE7E14-4182-430D-9EFF-6AFCE4827F1E}" destId="{63EFA487-42E3-417E-A56C-E8ACD042375A}" srcOrd="2" destOrd="0" parTransId="{74F79154-5B31-4F6D-BDB5-A06DA9C3AFD1}" sibTransId="{CFE3F094-AE77-4EB0-BDFA-89A0AF8A3037}"/>
    <dgm:cxn modelId="{6880ACC8-1BF3-4242-8EBF-25527412F7A5}" srcId="{15BE7E14-4182-430D-9EFF-6AFCE4827F1E}" destId="{4EF600BA-39F7-4557-B86D-97AE75EB27B9}" srcOrd="4" destOrd="0" parTransId="{C0AB1415-05F3-4C25-AA95-843255AE35A1}" sibTransId="{07E33BE7-9236-446E-8DBE-61A5F13B0791}"/>
    <dgm:cxn modelId="{57ED2FE5-4E4D-4B79-8375-2A1A53DD9353}" srcId="{15BE7E14-4182-430D-9EFF-6AFCE4827F1E}" destId="{C6E2043E-A54C-459C-B3A5-D9376422770A}" srcOrd="7" destOrd="0" parTransId="{E17FC514-3344-4EE5-8492-783A068B499E}" sibTransId="{20A16851-A5AC-423E-A5F6-6B6D92B36782}"/>
    <dgm:cxn modelId="{583480F2-2FE2-49A4-903C-E3D6557302D8}" type="presOf" srcId="{EC5D57EC-D230-42CB-90B8-D546C28B4584}" destId="{023CAE30-6B26-47A2-97DC-594E5B296E2E}" srcOrd="0" destOrd="0" presId="urn:microsoft.com/office/officeart/2005/8/layout/arrow3"/>
    <dgm:cxn modelId="{12AE24CC-7323-47E2-BCB3-34145670ED2B}" type="presParOf" srcId="{7C5E6FD5-943D-411B-989A-6B83E678CAE7}" destId="{E5989259-2428-4652-A605-BB23E9B65EB5}" srcOrd="0" destOrd="0" presId="urn:microsoft.com/office/officeart/2005/8/layout/arrow3"/>
    <dgm:cxn modelId="{756771EA-96C8-419E-BC52-C6351D23FA42}" type="presParOf" srcId="{7C5E6FD5-943D-411B-989A-6B83E678CAE7}" destId="{9FF43B1F-DB92-4604-952E-346D68852CC1}" srcOrd="1" destOrd="0" presId="urn:microsoft.com/office/officeart/2005/8/layout/arrow3"/>
    <dgm:cxn modelId="{38B9609A-C7BB-46AA-ABB1-4BEEC4EA98B5}" type="presParOf" srcId="{7C5E6FD5-943D-411B-989A-6B83E678CAE7}" destId="{08C326B7-F624-4B64-B10F-D297D1BBF7A8}" srcOrd="2" destOrd="0" presId="urn:microsoft.com/office/officeart/2005/8/layout/arrow3"/>
    <dgm:cxn modelId="{5297644C-045D-45F5-BD0E-E45CDC4EC565}" type="presParOf" srcId="{7C5E6FD5-943D-411B-989A-6B83E678CAE7}" destId="{8B722B95-E4F5-470A-A269-ECCDE94F8794}" srcOrd="3" destOrd="0" presId="urn:microsoft.com/office/officeart/2005/8/layout/arrow3"/>
    <dgm:cxn modelId="{F53612CB-D480-4018-A267-C84600DC664E}" type="presParOf" srcId="{7C5E6FD5-943D-411B-989A-6B83E678CAE7}" destId="{023CAE30-6B26-47A2-97DC-594E5B296E2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5A59D9-A72E-4240-96A7-C9FEB10ED99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G"/>
        </a:p>
      </dgm:t>
    </dgm:pt>
    <dgm:pt modelId="{61F540ED-9A74-4C2B-8ED1-A8B819D8F16F}">
      <dgm:prSet phldrT="[Text]" custT="1"/>
      <dgm:spPr/>
      <dgm:t>
        <a:bodyPr/>
        <a:lstStyle/>
        <a:p>
          <a:r>
            <a:rPr lang="en-CA" sz="1800" dirty="0">
              <a:latin typeface="Garamond" panose="02020404030301010803" pitchFamily="18" charset="0"/>
            </a:rPr>
            <a:t>Registering them into Cooperatives </a:t>
          </a:r>
          <a:endParaRPr lang="en-NG" sz="1800" dirty="0">
            <a:latin typeface="Garamond" panose="02020404030301010803" pitchFamily="18" charset="0"/>
          </a:endParaRPr>
        </a:p>
      </dgm:t>
    </dgm:pt>
    <dgm:pt modelId="{2A38AAE1-2A94-4123-A590-2CF7C0796947}" type="parTrans" cxnId="{A7030A81-3D9C-496A-849D-E2611333C510}">
      <dgm:prSet/>
      <dgm:spPr/>
      <dgm:t>
        <a:bodyPr/>
        <a:lstStyle/>
        <a:p>
          <a:endParaRPr lang="en-NG"/>
        </a:p>
      </dgm:t>
    </dgm:pt>
    <dgm:pt modelId="{925EA270-CE5B-4ADF-AF3C-C912258F3BE2}" type="sibTrans" cxnId="{A7030A81-3D9C-496A-849D-E2611333C510}">
      <dgm:prSet/>
      <dgm:spPr/>
      <dgm:t>
        <a:bodyPr/>
        <a:lstStyle/>
        <a:p>
          <a:endParaRPr lang="en-NG"/>
        </a:p>
      </dgm:t>
    </dgm:pt>
    <dgm:pt modelId="{23248C0F-05B2-4EE9-82DA-500F23264BC8}">
      <dgm:prSet phldrT="[Text]" custT="1"/>
      <dgm:spPr/>
      <dgm:t>
        <a:bodyPr/>
        <a:lstStyle/>
        <a:p>
          <a:r>
            <a:rPr lang="en-CA" sz="1800" dirty="0">
              <a:latin typeface="Garamond" panose="02020404030301010803" pitchFamily="18" charset="0"/>
            </a:rPr>
            <a:t>Assigning ID Card</a:t>
          </a:r>
          <a:endParaRPr lang="en-NG" sz="1800" dirty="0">
            <a:latin typeface="Garamond" panose="02020404030301010803" pitchFamily="18" charset="0"/>
          </a:endParaRPr>
        </a:p>
      </dgm:t>
    </dgm:pt>
    <dgm:pt modelId="{DF97EBB0-E152-42A6-82D6-9654DFDBF3F2}" type="parTrans" cxnId="{89B78B5C-3FDD-44E2-A205-17D1E3FE4597}">
      <dgm:prSet/>
      <dgm:spPr/>
      <dgm:t>
        <a:bodyPr/>
        <a:lstStyle/>
        <a:p>
          <a:endParaRPr lang="en-NG"/>
        </a:p>
      </dgm:t>
    </dgm:pt>
    <dgm:pt modelId="{9CD696A5-FE6C-4A6F-B0F7-077C40C3150C}" type="sibTrans" cxnId="{89B78B5C-3FDD-44E2-A205-17D1E3FE4597}">
      <dgm:prSet/>
      <dgm:spPr/>
      <dgm:t>
        <a:bodyPr/>
        <a:lstStyle/>
        <a:p>
          <a:endParaRPr lang="en-NG"/>
        </a:p>
      </dgm:t>
    </dgm:pt>
    <dgm:pt modelId="{A5373769-0310-40B8-89BD-0D3A11E8B50C}">
      <dgm:prSet phldrT="[Text]" custT="1"/>
      <dgm:spPr/>
      <dgm:t>
        <a:bodyPr/>
        <a:lstStyle/>
        <a:p>
          <a:r>
            <a:rPr lang="en-CA" sz="1800" dirty="0">
              <a:latin typeface="Garamond" panose="02020404030301010803" pitchFamily="18" charset="0"/>
            </a:rPr>
            <a:t>Providing PPEs</a:t>
          </a:r>
          <a:endParaRPr lang="en-NG" sz="1800" dirty="0">
            <a:latin typeface="Garamond" panose="02020404030301010803" pitchFamily="18" charset="0"/>
          </a:endParaRPr>
        </a:p>
      </dgm:t>
    </dgm:pt>
    <dgm:pt modelId="{E222749D-0299-42F8-A77D-B324D465D63B}" type="parTrans" cxnId="{84BB7213-A31C-48A3-9872-A8AAA49C9867}">
      <dgm:prSet/>
      <dgm:spPr/>
      <dgm:t>
        <a:bodyPr/>
        <a:lstStyle/>
        <a:p>
          <a:endParaRPr lang="en-NG"/>
        </a:p>
      </dgm:t>
    </dgm:pt>
    <dgm:pt modelId="{D95F2DA2-866E-4743-BB1A-4395FBDA282A}" type="sibTrans" cxnId="{84BB7213-A31C-48A3-9872-A8AAA49C9867}">
      <dgm:prSet/>
      <dgm:spPr/>
      <dgm:t>
        <a:bodyPr/>
        <a:lstStyle/>
        <a:p>
          <a:endParaRPr lang="en-NG"/>
        </a:p>
      </dgm:t>
    </dgm:pt>
    <dgm:pt modelId="{292137FB-DE42-4AE4-BEA4-55A6F81BEA9D}">
      <dgm:prSet phldrT="[Text]" custT="1"/>
      <dgm:spPr/>
      <dgm:t>
        <a:bodyPr/>
        <a:lstStyle/>
        <a:p>
          <a:r>
            <a:rPr lang="en-CA" sz="1800" dirty="0">
              <a:latin typeface="Garamond" panose="02020404030301010803" pitchFamily="18" charset="0"/>
            </a:rPr>
            <a:t>Training</a:t>
          </a:r>
          <a:endParaRPr lang="en-NG" sz="1800" dirty="0">
            <a:latin typeface="Garamond" panose="02020404030301010803" pitchFamily="18" charset="0"/>
          </a:endParaRPr>
        </a:p>
      </dgm:t>
    </dgm:pt>
    <dgm:pt modelId="{57BC8E73-D7F1-4384-8F58-36E38F947CEC}" type="parTrans" cxnId="{227D8CDF-73AE-4302-B831-C3CFF22FE260}">
      <dgm:prSet/>
      <dgm:spPr/>
      <dgm:t>
        <a:bodyPr/>
        <a:lstStyle/>
        <a:p>
          <a:endParaRPr lang="en-NG"/>
        </a:p>
      </dgm:t>
    </dgm:pt>
    <dgm:pt modelId="{BDF6F6C0-B4F9-46A9-B2A4-00B7534733C7}" type="sibTrans" cxnId="{227D8CDF-73AE-4302-B831-C3CFF22FE260}">
      <dgm:prSet/>
      <dgm:spPr/>
      <dgm:t>
        <a:bodyPr/>
        <a:lstStyle/>
        <a:p>
          <a:endParaRPr lang="en-NG"/>
        </a:p>
      </dgm:t>
    </dgm:pt>
    <dgm:pt modelId="{F7C05DC8-4C40-484A-8C13-7F06988B0CF7}">
      <dgm:prSet phldrT="[Text]" custT="1"/>
      <dgm:spPr/>
      <dgm:t>
        <a:bodyPr/>
        <a:lstStyle/>
        <a:p>
          <a:r>
            <a:rPr lang="en-CA" sz="1800" dirty="0">
              <a:latin typeface="Garamond" panose="02020404030301010803" pitchFamily="18" charset="0"/>
            </a:rPr>
            <a:t>Incorporating them into formal collection arrangements</a:t>
          </a:r>
          <a:endParaRPr lang="en-NG" sz="1800" dirty="0">
            <a:latin typeface="Garamond" panose="02020404030301010803" pitchFamily="18" charset="0"/>
          </a:endParaRPr>
        </a:p>
      </dgm:t>
    </dgm:pt>
    <dgm:pt modelId="{7CF263A6-D38E-4C36-9F6B-F99F49D65228}" type="parTrans" cxnId="{2A7D8668-63EA-4740-B001-E4A0A2D009F4}">
      <dgm:prSet/>
      <dgm:spPr/>
      <dgm:t>
        <a:bodyPr/>
        <a:lstStyle/>
        <a:p>
          <a:endParaRPr lang="en-NG"/>
        </a:p>
      </dgm:t>
    </dgm:pt>
    <dgm:pt modelId="{43D24BB7-BA5D-4C08-BF8F-E07048F33C79}" type="sibTrans" cxnId="{2A7D8668-63EA-4740-B001-E4A0A2D009F4}">
      <dgm:prSet/>
      <dgm:spPr/>
      <dgm:t>
        <a:bodyPr/>
        <a:lstStyle/>
        <a:p>
          <a:endParaRPr lang="en-NG"/>
        </a:p>
      </dgm:t>
    </dgm:pt>
    <dgm:pt modelId="{600EEF48-CE76-4DAA-90BC-4CE253B54E02}" type="pres">
      <dgm:prSet presAssocID="{D45A59D9-A72E-4240-96A7-C9FEB10ED991}" presName="cycle" presStyleCnt="0">
        <dgm:presLayoutVars>
          <dgm:dir/>
          <dgm:resizeHandles val="exact"/>
        </dgm:presLayoutVars>
      </dgm:prSet>
      <dgm:spPr/>
    </dgm:pt>
    <dgm:pt modelId="{96A79B52-5586-4901-A566-E4A79A051267}" type="pres">
      <dgm:prSet presAssocID="{61F540ED-9A74-4C2B-8ED1-A8B819D8F16F}" presName="node" presStyleLbl="node1" presStyleIdx="0" presStyleCnt="5">
        <dgm:presLayoutVars>
          <dgm:bulletEnabled val="1"/>
        </dgm:presLayoutVars>
      </dgm:prSet>
      <dgm:spPr/>
    </dgm:pt>
    <dgm:pt modelId="{49284ADE-A9CC-4254-A1C0-468ECEC5C932}" type="pres">
      <dgm:prSet presAssocID="{925EA270-CE5B-4ADF-AF3C-C912258F3BE2}" presName="sibTrans" presStyleLbl="sibTrans2D1" presStyleIdx="0" presStyleCnt="5"/>
      <dgm:spPr/>
    </dgm:pt>
    <dgm:pt modelId="{7265A029-0D6D-4F65-9674-9229E9A350F1}" type="pres">
      <dgm:prSet presAssocID="{925EA270-CE5B-4ADF-AF3C-C912258F3BE2}" presName="connectorText" presStyleLbl="sibTrans2D1" presStyleIdx="0" presStyleCnt="5"/>
      <dgm:spPr/>
    </dgm:pt>
    <dgm:pt modelId="{3AA2868A-4C9C-42EF-8E79-ABAB2D6106C6}" type="pres">
      <dgm:prSet presAssocID="{23248C0F-05B2-4EE9-82DA-500F23264BC8}" presName="node" presStyleLbl="node1" presStyleIdx="1" presStyleCnt="5">
        <dgm:presLayoutVars>
          <dgm:bulletEnabled val="1"/>
        </dgm:presLayoutVars>
      </dgm:prSet>
      <dgm:spPr/>
    </dgm:pt>
    <dgm:pt modelId="{CB4CF2AB-BE34-4390-BF1F-29A792790379}" type="pres">
      <dgm:prSet presAssocID="{9CD696A5-FE6C-4A6F-B0F7-077C40C3150C}" presName="sibTrans" presStyleLbl="sibTrans2D1" presStyleIdx="1" presStyleCnt="5"/>
      <dgm:spPr/>
    </dgm:pt>
    <dgm:pt modelId="{35C86BB2-D629-48B5-A290-300B85CDFB7B}" type="pres">
      <dgm:prSet presAssocID="{9CD696A5-FE6C-4A6F-B0F7-077C40C3150C}" presName="connectorText" presStyleLbl="sibTrans2D1" presStyleIdx="1" presStyleCnt="5"/>
      <dgm:spPr/>
    </dgm:pt>
    <dgm:pt modelId="{F0E4BFFC-2EB0-433C-8D69-0D8134EB13AF}" type="pres">
      <dgm:prSet presAssocID="{A5373769-0310-40B8-89BD-0D3A11E8B50C}" presName="node" presStyleLbl="node1" presStyleIdx="2" presStyleCnt="5">
        <dgm:presLayoutVars>
          <dgm:bulletEnabled val="1"/>
        </dgm:presLayoutVars>
      </dgm:prSet>
      <dgm:spPr/>
    </dgm:pt>
    <dgm:pt modelId="{9703C974-7821-4B56-ABED-D1E765D888EE}" type="pres">
      <dgm:prSet presAssocID="{D95F2DA2-866E-4743-BB1A-4395FBDA282A}" presName="sibTrans" presStyleLbl="sibTrans2D1" presStyleIdx="2" presStyleCnt="5"/>
      <dgm:spPr/>
    </dgm:pt>
    <dgm:pt modelId="{92F1EBD2-14DD-439F-BF02-5668CE116908}" type="pres">
      <dgm:prSet presAssocID="{D95F2DA2-866E-4743-BB1A-4395FBDA282A}" presName="connectorText" presStyleLbl="sibTrans2D1" presStyleIdx="2" presStyleCnt="5"/>
      <dgm:spPr/>
    </dgm:pt>
    <dgm:pt modelId="{F22366FB-D3C3-4A2B-8D82-10A27ED26CF5}" type="pres">
      <dgm:prSet presAssocID="{292137FB-DE42-4AE4-BEA4-55A6F81BEA9D}" presName="node" presStyleLbl="node1" presStyleIdx="3" presStyleCnt="5">
        <dgm:presLayoutVars>
          <dgm:bulletEnabled val="1"/>
        </dgm:presLayoutVars>
      </dgm:prSet>
      <dgm:spPr/>
    </dgm:pt>
    <dgm:pt modelId="{8C6DDDE3-9C01-4D7F-B449-083C56DFE32E}" type="pres">
      <dgm:prSet presAssocID="{BDF6F6C0-B4F9-46A9-B2A4-00B7534733C7}" presName="sibTrans" presStyleLbl="sibTrans2D1" presStyleIdx="3" presStyleCnt="5"/>
      <dgm:spPr/>
    </dgm:pt>
    <dgm:pt modelId="{F89FFD44-B903-4837-A3E6-CD322BDD2893}" type="pres">
      <dgm:prSet presAssocID="{BDF6F6C0-B4F9-46A9-B2A4-00B7534733C7}" presName="connectorText" presStyleLbl="sibTrans2D1" presStyleIdx="3" presStyleCnt="5"/>
      <dgm:spPr/>
    </dgm:pt>
    <dgm:pt modelId="{E4893E7F-1E72-459B-88CD-40BCB6A12364}" type="pres">
      <dgm:prSet presAssocID="{F7C05DC8-4C40-484A-8C13-7F06988B0CF7}" presName="node" presStyleLbl="node1" presStyleIdx="4" presStyleCnt="5">
        <dgm:presLayoutVars>
          <dgm:bulletEnabled val="1"/>
        </dgm:presLayoutVars>
      </dgm:prSet>
      <dgm:spPr/>
    </dgm:pt>
    <dgm:pt modelId="{11EC2D09-1CA6-4D7E-B63D-BFCAF69A4C1B}" type="pres">
      <dgm:prSet presAssocID="{43D24BB7-BA5D-4C08-BF8F-E07048F33C79}" presName="sibTrans" presStyleLbl="sibTrans2D1" presStyleIdx="4" presStyleCnt="5"/>
      <dgm:spPr/>
    </dgm:pt>
    <dgm:pt modelId="{C759989C-FD05-4825-90B5-8EA66CFC009A}" type="pres">
      <dgm:prSet presAssocID="{43D24BB7-BA5D-4C08-BF8F-E07048F33C79}" presName="connectorText" presStyleLbl="sibTrans2D1" presStyleIdx="4" presStyleCnt="5"/>
      <dgm:spPr/>
    </dgm:pt>
  </dgm:ptLst>
  <dgm:cxnLst>
    <dgm:cxn modelId="{D6F6740E-70C3-4BDF-A887-EF10D90BEF60}" type="presOf" srcId="{23248C0F-05B2-4EE9-82DA-500F23264BC8}" destId="{3AA2868A-4C9C-42EF-8E79-ABAB2D6106C6}" srcOrd="0" destOrd="0" presId="urn:microsoft.com/office/officeart/2005/8/layout/cycle2"/>
    <dgm:cxn modelId="{84BB7213-A31C-48A3-9872-A8AAA49C9867}" srcId="{D45A59D9-A72E-4240-96A7-C9FEB10ED991}" destId="{A5373769-0310-40B8-89BD-0D3A11E8B50C}" srcOrd="2" destOrd="0" parTransId="{E222749D-0299-42F8-A77D-B324D465D63B}" sibTransId="{D95F2DA2-866E-4743-BB1A-4395FBDA282A}"/>
    <dgm:cxn modelId="{2A26D815-603B-4AFB-AA90-BD47BAB9201E}" type="presOf" srcId="{9CD696A5-FE6C-4A6F-B0F7-077C40C3150C}" destId="{35C86BB2-D629-48B5-A290-300B85CDFB7B}" srcOrd="1" destOrd="0" presId="urn:microsoft.com/office/officeart/2005/8/layout/cycle2"/>
    <dgm:cxn modelId="{B3BE2527-3F25-4E93-BA4A-B7331F300B4C}" type="presOf" srcId="{292137FB-DE42-4AE4-BEA4-55A6F81BEA9D}" destId="{F22366FB-D3C3-4A2B-8D82-10A27ED26CF5}" srcOrd="0" destOrd="0" presId="urn:microsoft.com/office/officeart/2005/8/layout/cycle2"/>
    <dgm:cxn modelId="{9904113B-2AE2-488D-9767-6409F976DB43}" type="presOf" srcId="{A5373769-0310-40B8-89BD-0D3A11E8B50C}" destId="{F0E4BFFC-2EB0-433C-8D69-0D8134EB13AF}" srcOrd="0" destOrd="0" presId="urn:microsoft.com/office/officeart/2005/8/layout/cycle2"/>
    <dgm:cxn modelId="{7A56375B-E3D2-4FB2-8D95-C9763CEAC528}" type="presOf" srcId="{61F540ED-9A74-4C2B-8ED1-A8B819D8F16F}" destId="{96A79B52-5586-4901-A566-E4A79A051267}" srcOrd="0" destOrd="0" presId="urn:microsoft.com/office/officeart/2005/8/layout/cycle2"/>
    <dgm:cxn modelId="{89B78B5C-3FDD-44E2-A205-17D1E3FE4597}" srcId="{D45A59D9-A72E-4240-96A7-C9FEB10ED991}" destId="{23248C0F-05B2-4EE9-82DA-500F23264BC8}" srcOrd="1" destOrd="0" parTransId="{DF97EBB0-E152-42A6-82D6-9654DFDBF3F2}" sibTransId="{9CD696A5-FE6C-4A6F-B0F7-077C40C3150C}"/>
    <dgm:cxn modelId="{D675A05E-EAC4-4518-A127-71B42B998E01}" type="presOf" srcId="{D95F2DA2-866E-4743-BB1A-4395FBDA282A}" destId="{9703C974-7821-4B56-ABED-D1E765D888EE}" srcOrd="0" destOrd="0" presId="urn:microsoft.com/office/officeart/2005/8/layout/cycle2"/>
    <dgm:cxn modelId="{0715115F-4A27-4571-9508-9D331F0F4A44}" type="presOf" srcId="{D45A59D9-A72E-4240-96A7-C9FEB10ED991}" destId="{600EEF48-CE76-4DAA-90BC-4CE253B54E02}" srcOrd="0" destOrd="0" presId="urn:microsoft.com/office/officeart/2005/8/layout/cycle2"/>
    <dgm:cxn modelId="{2A7D8668-63EA-4740-B001-E4A0A2D009F4}" srcId="{D45A59D9-A72E-4240-96A7-C9FEB10ED991}" destId="{F7C05DC8-4C40-484A-8C13-7F06988B0CF7}" srcOrd="4" destOrd="0" parTransId="{7CF263A6-D38E-4C36-9F6B-F99F49D65228}" sibTransId="{43D24BB7-BA5D-4C08-BF8F-E07048F33C79}"/>
    <dgm:cxn modelId="{415CB74B-56C7-4728-B585-D34FBCA38793}" type="presOf" srcId="{43D24BB7-BA5D-4C08-BF8F-E07048F33C79}" destId="{11EC2D09-1CA6-4D7E-B63D-BFCAF69A4C1B}" srcOrd="0" destOrd="0" presId="urn:microsoft.com/office/officeart/2005/8/layout/cycle2"/>
    <dgm:cxn modelId="{58695453-B407-4E70-ABFA-EC2B7D1D1A59}" type="presOf" srcId="{F7C05DC8-4C40-484A-8C13-7F06988B0CF7}" destId="{E4893E7F-1E72-459B-88CD-40BCB6A12364}" srcOrd="0" destOrd="0" presId="urn:microsoft.com/office/officeart/2005/8/layout/cycle2"/>
    <dgm:cxn modelId="{AB44BE5A-374C-4D91-B363-FD990695F8F6}" type="presOf" srcId="{BDF6F6C0-B4F9-46A9-B2A4-00B7534733C7}" destId="{8C6DDDE3-9C01-4D7F-B449-083C56DFE32E}" srcOrd="0" destOrd="0" presId="urn:microsoft.com/office/officeart/2005/8/layout/cycle2"/>
    <dgm:cxn modelId="{A7030A81-3D9C-496A-849D-E2611333C510}" srcId="{D45A59D9-A72E-4240-96A7-C9FEB10ED991}" destId="{61F540ED-9A74-4C2B-8ED1-A8B819D8F16F}" srcOrd="0" destOrd="0" parTransId="{2A38AAE1-2A94-4123-A590-2CF7C0796947}" sibTransId="{925EA270-CE5B-4ADF-AF3C-C912258F3BE2}"/>
    <dgm:cxn modelId="{7DC63DAB-4710-4175-A4EA-67E243D3D564}" type="presOf" srcId="{43D24BB7-BA5D-4C08-BF8F-E07048F33C79}" destId="{C759989C-FD05-4825-90B5-8EA66CFC009A}" srcOrd="1" destOrd="0" presId="urn:microsoft.com/office/officeart/2005/8/layout/cycle2"/>
    <dgm:cxn modelId="{99917EC3-0B2F-490B-96A1-B631A51762CD}" type="presOf" srcId="{925EA270-CE5B-4ADF-AF3C-C912258F3BE2}" destId="{49284ADE-A9CC-4254-A1C0-468ECEC5C932}" srcOrd="0" destOrd="0" presId="urn:microsoft.com/office/officeart/2005/8/layout/cycle2"/>
    <dgm:cxn modelId="{C89179CC-C6B8-4E3D-ACF0-7191282DF275}" type="presOf" srcId="{9CD696A5-FE6C-4A6F-B0F7-077C40C3150C}" destId="{CB4CF2AB-BE34-4390-BF1F-29A792790379}" srcOrd="0" destOrd="0" presId="urn:microsoft.com/office/officeart/2005/8/layout/cycle2"/>
    <dgm:cxn modelId="{F8CF6CCD-A966-4DAC-9B44-1D2F6E5B3154}" type="presOf" srcId="{BDF6F6C0-B4F9-46A9-B2A4-00B7534733C7}" destId="{F89FFD44-B903-4837-A3E6-CD322BDD2893}" srcOrd="1" destOrd="0" presId="urn:microsoft.com/office/officeart/2005/8/layout/cycle2"/>
    <dgm:cxn modelId="{A2F49DCE-4BC2-4964-802D-73B80E425B6C}" type="presOf" srcId="{D95F2DA2-866E-4743-BB1A-4395FBDA282A}" destId="{92F1EBD2-14DD-439F-BF02-5668CE116908}" srcOrd="1" destOrd="0" presId="urn:microsoft.com/office/officeart/2005/8/layout/cycle2"/>
    <dgm:cxn modelId="{227D8CDF-73AE-4302-B831-C3CFF22FE260}" srcId="{D45A59D9-A72E-4240-96A7-C9FEB10ED991}" destId="{292137FB-DE42-4AE4-BEA4-55A6F81BEA9D}" srcOrd="3" destOrd="0" parTransId="{57BC8E73-D7F1-4384-8F58-36E38F947CEC}" sibTransId="{BDF6F6C0-B4F9-46A9-B2A4-00B7534733C7}"/>
    <dgm:cxn modelId="{E8AD8EDF-A285-4C56-B58F-641B1DE0A757}" type="presOf" srcId="{925EA270-CE5B-4ADF-AF3C-C912258F3BE2}" destId="{7265A029-0D6D-4F65-9674-9229E9A350F1}" srcOrd="1" destOrd="0" presId="urn:microsoft.com/office/officeart/2005/8/layout/cycle2"/>
    <dgm:cxn modelId="{B5181636-1B20-4A31-96FA-9B2DAA13ED52}" type="presParOf" srcId="{600EEF48-CE76-4DAA-90BC-4CE253B54E02}" destId="{96A79B52-5586-4901-A566-E4A79A051267}" srcOrd="0" destOrd="0" presId="urn:microsoft.com/office/officeart/2005/8/layout/cycle2"/>
    <dgm:cxn modelId="{A65B5A63-ECE7-43AA-9A2A-53B8B5BC9E1A}" type="presParOf" srcId="{600EEF48-CE76-4DAA-90BC-4CE253B54E02}" destId="{49284ADE-A9CC-4254-A1C0-468ECEC5C932}" srcOrd="1" destOrd="0" presId="urn:microsoft.com/office/officeart/2005/8/layout/cycle2"/>
    <dgm:cxn modelId="{B8C2BBC6-27FF-4D3C-AAA1-9C67E87F1422}" type="presParOf" srcId="{49284ADE-A9CC-4254-A1C0-468ECEC5C932}" destId="{7265A029-0D6D-4F65-9674-9229E9A350F1}" srcOrd="0" destOrd="0" presId="urn:microsoft.com/office/officeart/2005/8/layout/cycle2"/>
    <dgm:cxn modelId="{FFE29457-1DA1-4D14-95ED-3905B4882E2C}" type="presParOf" srcId="{600EEF48-CE76-4DAA-90BC-4CE253B54E02}" destId="{3AA2868A-4C9C-42EF-8E79-ABAB2D6106C6}" srcOrd="2" destOrd="0" presId="urn:microsoft.com/office/officeart/2005/8/layout/cycle2"/>
    <dgm:cxn modelId="{C24A930F-EECD-401D-8412-623508C03C94}" type="presParOf" srcId="{600EEF48-CE76-4DAA-90BC-4CE253B54E02}" destId="{CB4CF2AB-BE34-4390-BF1F-29A792790379}" srcOrd="3" destOrd="0" presId="urn:microsoft.com/office/officeart/2005/8/layout/cycle2"/>
    <dgm:cxn modelId="{59666F09-6C57-4820-830B-1AD001C070CF}" type="presParOf" srcId="{CB4CF2AB-BE34-4390-BF1F-29A792790379}" destId="{35C86BB2-D629-48B5-A290-300B85CDFB7B}" srcOrd="0" destOrd="0" presId="urn:microsoft.com/office/officeart/2005/8/layout/cycle2"/>
    <dgm:cxn modelId="{64C9BBA1-65EA-46B3-85A1-4CCAAD065E8C}" type="presParOf" srcId="{600EEF48-CE76-4DAA-90BC-4CE253B54E02}" destId="{F0E4BFFC-2EB0-433C-8D69-0D8134EB13AF}" srcOrd="4" destOrd="0" presId="urn:microsoft.com/office/officeart/2005/8/layout/cycle2"/>
    <dgm:cxn modelId="{2CF56EA5-6698-43C8-B215-856B5519DA38}" type="presParOf" srcId="{600EEF48-CE76-4DAA-90BC-4CE253B54E02}" destId="{9703C974-7821-4B56-ABED-D1E765D888EE}" srcOrd="5" destOrd="0" presId="urn:microsoft.com/office/officeart/2005/8/layout/cycle2"/>
    <dgm:cxn modelId="{65BC8F29-3DFA-49B5-B5AE-3C718D9B4C9A}" type="presParOf" srcId="{9703C974-7821-4B56-ABED-D1E765D888EE}" destId="{92F1EBD2-14DD-439F-BF02-5668CE116908}" srcOrd="0" destOrd="0" presId="urn:microsoft.com/office/officeart/2005/8/layout/cycle2"/>
    <dgm:cxn modelId="{BB2E219E-C27D-4AF9-BAFE-9D71FF7182BB}" type="presParOf" srcId="{600EEF48-CE76-4DAA-90BC-4CE253B54E02}" destId="{F22366FB-D3C3-4A2B-8D82-10A27ED26CF5}" srcOrd="6" destOrd="0" presId="urn:microsoft.com/office/officeart/2005/8/layout/cycle2"/>
    <dgm:cxn modelId="{B9613DB7-C5B8-45E3-BB28-00F7F8B7FAE5}" type="presParOf" srcId="{600EEF48-CE76-4DAA-90BC-4CE253B54E02}" destId="{8C6DDDE3-9C01-4D7F-B449-083C56DFE32E}" srcOrd="7" destOrd="0" presId="urn:microsoft.com/office/officeart/2005/8/layout/cycle2"/>
    <dgm:cxn modelId="{553D1183-2946-42C4-B7F7-D2D1A0B1F6CF}" type="presParOf" srcId="{8C6DDDE3-9C01-4D7F-B449-083C56DFE32E}" destId="{F89FFD44-B903-4837-A3E6-CD322BDD2893}" srcOrd="0" destOrd="0" presId="urn:microsoft.com/office/officeart/2005/8/layout/cycle2"/>
    <dgm:cxn modelId="{25BD5CA8-A892-4A8A-BE5F-EDA01ACEDF9E}" type="presParOf" srcId="{600EEF48-CE76-4DAA-90BC-4CE253B54E02}" destId="{E4893E7F-1E72-459B-88CD-40BCB6A12364}" srcOrd="8" destOrd="0" presId="urn:microsoft.com/office/officeart/2005/8/layout/cycle2"/>
    <dgm:cxn modelId="{78CB80A6-A158-4A6F-9DF7-6BF7D810CA63}" type="presParOf" srcId="{600EEF48-CE76-4DAA-90BC-4CE253B54E02}" destId="{11EC2D09-1CA6-4D7E-B63D-BFCAF69A4C1B}" srcOrd="9" destOrd="0" presId="urn:microsoft.com/office/officeart/2005/8/layout/cycle2"/>
    <dgm:cxn modelId="{93C5A494-896B-40A1-97F6-8E87A54265D9}" type="presParOf" srcId="{11EC2D09-1CA6-4D7E-B63D-BFCAF69A4C1B}" destId="{C759989C-FD05-4825-90B5-8EA66CFC00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44820-2793-4B12-965E-D35F32CE16DF}">
      <dsp:nvSpPr>
        <dsp:cNvPr id="0" name=""/>
        <dsp:cNvSpPr/>
      </dsp:nvSpPr>
      <dsp:spPr>
        <a:xfrm rot="5400000">
          <a:off x="565245" y="3016579"/>
          <a:ext cx="1696428" cy="282281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D4754-3FCB-40FB-AEF4-26F63EB83708}">
      <dsp:nvSpPr>
        <dsp:cNvPr id="0" name=""/>
        <dsp:cNvSpPr/>
      </dsp:nvSpPr>
      <dsp:spPr>
        <a:xfrm>
          <a:off x="282069" y="3859994"/>
          <a:ext cx="2548456" cy="2233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ramond" panose="02020404030301010803" pitchFamily="18" charset="0"/>
            </a:rPr>
            <a:t>National Environmental (Electrical/electronic Sector) Regulations 2011</a:t>
          </a:r>
          <a:endParaRPr lang="en-NG" sz="2400" kern="1200" dirty="0">
            <a:latin typeface="Garamond" panose="02020404030301010803" pitchFamily="18" charset="0"/>
          </a:endParaRPr>
        </a:p>
      </dsp:txBody>
      <dsp:txXfrm>
        <a:off x="282069" y="3859994"/>
        <a:ext cx="2548456" cy="2233871"/>
      </dsp:txXfrm>
    </dsp:sp>
    <dsp:sp modelId="{F302E3DD-7CF5-4DDF-92EE-1A5A11CEF59D}">
      <dsp:nvSpPr>
        <dsp:cNvPr id="0" name=""/>
        <dsp:cNvSpPr/>
      </dsp:nvSpPr>
      <dsp:spPr>
        <a:xfrm>
          <a:off x="2349684" y="2808760"/>
          <a:ext cx="480840" cy="480840"/>
        </a:xfrm>
        <a:prstGeom prst="triangle">
          <a:avLst>
            <a:gd name="adj" fmla="val 100000"/>
          </a:avLst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12700" cap="flat" cmpd="sng" algn="ctr">
          <a:solidFill>
            <a:schemeClr val="accent6">
              <a:shade val="50000"/>
              <a:hueOff val="105264"/>
              <a:satOff val="-4601"/>
              <a:lumOff val="12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CE009-A7BA-47C9-AB63-0C49FDC1D483}">
      <dsp:nvSpPr>
        <dsp:cNvPr id="0" name=""/>
        <dsp:cNvSpPr/>
      </dsp:nvSpPr>
      <dsp:spPr>
        <a:xfrm rot="5400000">
          <a:off x="3685053" y="1957695"/>
          <a:ext cx="1696428" cy="282281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accent6">
              <a:shade val="50000"/>
              <a:hueOff val="210528"/>
              <a:satOff val="-9203"/>
              <a:lumOff val="25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AC53C-749E-4979-8246-63964ED80EDC}">
      <dsp:nvSpPr>
        <dsp:cNvPr id="0" name=""/>
        <dsp:cNvSpPr/>
      </dsp:nvSpPr>
      <dsp:spPr>
        <a:xfrm>
          <a:off x="3401877" y="2514225"/>
          <a:ext cx="2548456" cy="2807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NESREA EPR Operational  Guideline was developed 2014</a:t>
          </a:r>
          <a:endParaRPr lang="en-NG" sz="2400" kern="1200" dirty="0">
            <a:latin typeface="Garamond" panose="02020404030301010803" pitchFamily="18" charset="0"/>
          </a:endParaRPr>
        </a:p>
      </dsp:txBody>
      <dsp:txXfrm>
        <a:off x="3401877" y="2514225"/>
        <a:ext cx="2548456" cy="2807640"/>
      </dsp:txXfrm>
    </dsp:sp>
    <dsp:sp modelId="{3C2C3604-6FCC-4495-AB74-DD05EB1D4682}">
      <dsp:nvSpPr>
        <dsp:cNvPr id="0" name=""/>
        <dsp:cNvSpPr/>
      </dsp:nvSpPr>
      <dsp:spPr>
        <a:xfrm>
          <a:off x="5469492" y="1749876"/>
          <a:ext cx="480840" cy="480840"/>
        </a:xfrm>
        <a:prstGeom prst="triangle">
          <a:avLst>
            <a:gd name="adj" fmla="val 100000"/>
          </a:avLst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accent6">
              <a:shade val="50000"/>
              <a:hueOff val="315792"/>
              <a:satOff val="-13804"/>
              <a:lumOff val="37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32C1B-3F43-4F25-A4C3-DEB137AD2A81}">
      <dsp:nvSpPr>
        <dsp:cNvPr id="0" name=""/>
        <dsp:cNvSpPr/>
      </dsp:nvSpPr>
      <dsp:spPr>
        <a:xfrm rot="5400000">
          <a:off x="6804861" y="1185695"/>
          <a:ext cx="1696428" cy="282281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accent6">
              <a:shade val="50000"/>
              <a:hueOff val="315792"/>
              <a:satOff val="-13804"/>
              <a:lumOff val="37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FE675-7B95-4FB2-BC80-256196A42077}">
      <dsp:nvSpPr>
        <dsp:cNvPr id="0" name=""/>
        <dsp:cNvSpPr/>
      </dsp:nvSpPr>
      <dsp:spPr>
        <a:xfrm>
          <a:off x="6521685" y="2029110"/>
          <a:ext cx="2548456" cy="2233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LWG formed, sector EPR plan was developed and approved and a new definition of Producers evolved</a:t>
          </a:r>
          <a:endParaRPr lang="en-NG" sz="2400" kern="1200" dirty="0">
            <a:latin typeface="Garamond" panose="02020404030301010803" pitchFamily="18" charset="0"/>
          </a:endParaRPr>
        </a:p>
      </dsp:txBody>
      <dsp:txXfrm>
        <a:off x="6521685" y="2029110"/>
        <a:ext cx="2548456" cy="2233871"/>
      </dsp:txXfrm>
    </dsp:sp>
    <dsp:sp modelId="{9610641F-E0F0-4FC0-ACA9-91C83DD564A0}">
      <dsp:nvSpPr>
        <dsp:cNvPr id="0" name=""/>
        <dsp:cNvSpPr/>
      </dsp:nvSpPr>
      <dsp:spPr>
        <a:xfrm>
          <a:off x="8589300" y="977876"/>
          <a:ext cx="480840" cy="480840"/>
        </a:xfrm>
        <a:prstGeom prst="triangle">
          <a:avLst>
            <a:gd name="adj" fmla="val 100000"/>
          </a:avLst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accent6">
              <a:shade val="50000"/>
              <a:hueOff val="210528"/>
              <a:satOff val="-9203"/>
              <a:lumOff val="25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FA8F4-3A28-40AF-852B-F2E007925D69}">
      <dsp:nvSpPr>
        <dsp:cNvPr id="0" name=""/>
        <dsp:cNvSpPr/>
      </dsp:nvSpPr>
      <dsp:spPr>
        <a:xfrm rot="5400000">
          <a:off x="9924669" y="105522"/>
          <a:ext cx="1696428" cy="282281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12700" cap="flat" cmpd="sng" algn="ctr">
          <a:solidFill>
            <a:schemeClr val="accent6">
              <a:shade val="50000"/>
              <a:hueOff val="105264"/>
              <a:satOff val="-4601"/>
              <a:lumOff val="12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A4889-0B1D-4F8F-AF80-1F42031B14E4}">
      <dsp:nvSpPr>
        <dsp:cNvPr id="0" name=""/>
        <dsp:cNvSpPr/>
      </dsp:nvSpPr>
      <dsp:spPr>
        <a:xfrm>
          <a:off x="9641493" y="640763"/>
          <a:ext cx="2548456" cy="285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ramond" panose="02020404030301010803" pitchFamily="18" charset="0"/>
            </a:rPr>
            <a:t>EPRON was  incorporated in 2018 and became operational in 2019</a:t>
          </a:r>
          <a:endParaRPr lang="en-NG" sz="2400" kern="1200" dirty="0">
            <a:latin typeface="Garamond" panose="02020404030301010803" pitchFamily="18" charset="0"/>
          </a:endParaRPr>
        </a:p>
      </dsp:txBody>
      <dsp:txXfrm>
        <a:off x="9641493" y="640763"/>
        <a:ext cx="2548456" cy="2850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CC9EE-9BD1-48D3-BA13-CBEDE46631DC}">
      <dsp:nvSpPr>
        <dsp:cNvPr id="0" name=""/>
        <dsp:cNvSpPr/>
      </dsp:nvSpPr>
      <dsp:spPr>
        <a:xfrm>
          <a:off x="0" y="1563"/>
          <a:ext cx="11449049" cy="681047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Register Producers and provide access for them to make their payments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34809"/>
        <a:ext cx="11382557" cy="614555"/>
      </dsp:txXfrm>
    </dsp:sp>
    <dsp:sp modelId="{4E3A85A0-AC1C-4075-9759-8E2432574396}">
      <dsp:nvSpPr>
        <dsp:cNvPr id="0" name=""/>
        <dsp:cNvSpPr/>
      </dsp:nvSpPr>
      <dsp:spPr>
        <a:xfrm>
          <a:off x="0" y="695759"/>
          <a:ext cx="11449049" cy="681047"/>
        </a:xfrm>
        <a:prstGeom prst="roundRect">
          <a:avLst/>
        </a:prstGeom>
        <a:solidFill>
          <a:schemeClr val="accent6">
            <a:shade val="50000"/>
            <a:hueOff val="92106"/>
            <a:satOff val="-4026"/>
            <a:lumOff val="10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Register Government Accredited Collectors that will meet EPRON Collection Criteria to serve as collection hubs and aggregate informal collectors into co-operatives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729005"/>
        <a:ext cx="11382557" cy="614555"/>
      </dsp:txXfrm>
    </dsp:sp>
    <dsp:sp modelId="{F4D75DCA-AE6F-466E-A426-EF87BF4DDC60}">
      <dsp:nvSpPr>
        <dsp:cNvPr id="0" name=""/>
        <dsp:cNvSpPr/>
      </dsp:nvSpPr>
      <dsp:spPr>
        <a:xfrm>
          <a:off x="0" y="1389956"/>
          <a:ext cx="11449049" cy="681047"/>
        </a:xfrm>
        <a:prstGeom prst="roundRect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Data Management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1423202"/>
        <a:ext cx="11382557" cy="614555"/>
      </dsp:txXfrm>
    </dsp:sp>
    <dsp:sp modelId="{E155238C-04EF-4F43-9B1A-448C16F34DDF}">
      <dsp:nvSpPr>
        <dsp:cNvPr id="0" name=""/>
        <dsp:cNvSpPr/>
      </dsp:nvSpPr>
      <dsp:spPr>
        <a:xfrm>
          <a:off x="0" y="2104738"/>
          <a:ext cx="11449049" cy="681047"/>
        </a:xfrm>
        <a:prstGeom prst="roundRect">
          <a:avLst/>
        </a:prstGeom>
        <a:solidFill>
          <a:schemeClr val="accent6">
            <a:shade val="50000"/>
            <a:hueOff val="276318"/>
            <a:satOff val="-12079"/>
            <a:lumOff val="329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Fund Management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2137984"/>
        <a:ext cx="11382557" cy="614555"/>
      </dsp:txXfrm>
    </dsp:sp>
    <dsp:sp modelId="{B3D7A0F2-626E-48CA-8175-F675C50E1C64}">
      <dsp:nvSpPr>
        <dsp:cNvPr id="0" name=""/>
        <dsp:cNvSpPr/>
      </dsp:nvSpPr>
      <dsp:spPr>
        <a:xfrm>
          <a:off x="0" y="2778349"/>
          <a:ext cx="11449049" cy="681047"/>
        </a:xfrm>
        <a:prstGeom prst="round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Reporting to Government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2811595"/>
        <a:ext cx="11382557" cy="614555"/>
      </dsp:txXfrm>
    </dsp:sp>
    <dsp:sp modelId="{C84AA392-7ADB-4BA9-9685-7046860F1EBA}">
      <dsp:nvSpPr>
        <dsp:cNvPr id="0" name=""/>
        <dsp:cNvSpPr/>
      </dsp:nvSpPr>
      <dsp:spPr>
        <a:xfrm>
          <a:off x="0" y="3472545"/>
          <a:ext cx="11449049" cy="681047"/>
        </a:xfrm>
        <a:prstGeom prst="roundRect">
          <a:avLst/>
        </a:prstGeom>
        <a:solidFill>
          <a:schemeClr val="accent6">
            <a:shade val="50000"/>
            <a:hueOff val="276318"/>
            <a:satOff val="-12079"/>
            <a:lumOff val="329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Register Recyclers who will collect e-waste from recyclers and manage in an environmentally sound manner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3505791"/>
        <a:ext cx="11382557" cy="614555"/>
      </dsp:txXfrm>
    </dsp:sp>
    <dsp:sp modelId="{092B2CDD-3D12-4725-B8C6-C93F260F5029}">
      <dsp:nvSpPr>
        <dsp:cNvPr id="0" name=""/>
        <dsp:cNvSpPr/>
      </dsp:nvSpPr>
      <dsp:spPr>
        <a:xfrm>
          <a:off x="0" y="4166742"/>
          <a:ext cx="11449049" cy="681047"/>
        </a:xfrm>
        <a:prstGeom prst="roundRect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Enable Players to Domesticate Existing Standards 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4199988"/>
        <a:ext cx="11382557" cy="614555"/>
      </dsp:txXfrm>
    </dsp:sp>
    <dsp:sp modelId="{2F8F42A3-E118-491B-A736-A9819DAE6732}">
      <dsp:nvSpPr>
        <dsp:cNvPr id="0" name=""/>
        <dsp:cNvSpPr/>
      </dsp:nvSpPr>
      <dsp:spPr>
        <a:xfrm>
          <a:off x="0" y="4860938"/>
          <a:ext cx="11449049" cy="681047"/>
        </a:xfrm>
        <a:prstGeom prst="roundRect">
          <a:avLst/>
        </a:prstGeom>
        <a:solidFill>
          <a:schemeClr val="accent6">
            <a:shade val="50000"/>
            <a:hueOff val="92106"/>
            <a:satOff val="-4026"/>
            <a:lumOff val="10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Garamond" panose="02020404030301010803" pitchFamily="18" charset="0"/>
            </a:rPr>
            <a:t>Raise Awareness</a:t>
          </a:r>
          <a:endParaRPr lang="aa-ET" sz="2000" kern="1200" dirty="0">
            <a:latin typeface="Garamond" panose="02020404030301010803" pitchFamily="18" charset="0"/>
          </a:endParaRPr>
        </a:p>
      </dsp:txBody>
      <dsp:txXfrm>
        <a:off x="33246" y="4894184"/>
        <a:ext cx="11382557" cy="614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89259-2428-4652-A605-BB23E9B65EB5}">
      <dsp:nvSpPr>
        <dsp:cNvPr id="0" name=""/>
        <dsp:cNvSpPr/>
      </dsp:nvSpPr>
      <dsp:spPr>
        <a:xfrm rot="21300000">
          <a:off x="415043" y="1724281"/>
          <a:ext cx="9901412" cy="866261"/>
        </a:xfrm>
        <a:prstGeom prst="mathMin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43B1F-DB92-4604-952E-346D68852CC1}">
      <dsp:nvSpPr>
        <dsp:cNvPr id="0" name=""/>
        <dsp:cNvSpPr/>
      </dsp:nvSpPr>
      <dsp:spPr>
        <a:xfrm>
          <a:off x="1287780" y="215741"/>
          <a:ext cx="3219450" cy="1725930"/>
        </a:xfrm>
        <a:prstGeom prst="down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326B7-F624-4B64-B10F-D297D1BBF7A8}">
      <dsp:nvSpPr>
        <dsp:cNvPr id="0" name=""/>
        <dsp:cNvSpPr/>
      </dsp:nvSpPr>
      <dsp:spPr>
        <a:xfrm>
          <a:off x="5687695" y="0"/>
          <a:ext cx="3434080" cy="1812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Work with all the relevant Regulatory Orgs- </a:t>
          </a:r>
          <a:r>
            <a:rPr lang="en-CA" sz="2400" kern="1200" dirty="0" err="1">
              <a:latin typeface="Garamond" panose="02020404030301010803" pitchFamily="18" charset="0"/>
            </a:rPr>
            <a:t>FMEnv</a:t>
          </a:r>
          <a:r>
            <a:rPr lang="en-CA" sz="2400" kern="1200" dirty="0">
              <a:latin typeface="Garamond" panose="02020404030301010803" pitchFamily="18" charset="0"/>
            </a:rPr>
            <a:t>, State EPAs and Municipal Annual Fee to NESREA, Reporting</a:t>
          </a:r>
          <a:endParaRPr lang="en-NG" sz="2400" kern="1200" dirty="0">
            <a:latin typeface="Garamond" panose="02020404030301010803" pitchFamily="18" charset="0"/>
          </a:endParaRPr>
        </a:p>
      </dsp:txBody>
      <dsp:txXfrm>
        <a:off x="5687695" y="0"/>
        <a:ext cx="3434080" cy="1812226"/>
      </dsp:txXfrm>
    </dsp:sp>
    <dsp:sp modelId="{8B722B95-E4F5-470A-A269-ECCDE94F8794}">
      <dsp:nvSpPr>
        <dsp:cNvPr id="0" name=""/>
        <dsp:cNvSpPr/>
      </dsp:nvSpPr>
      <dsp:spPr>
        <a:xfrm>
          <a:off x="6224270" y="2373153"/>
          <a:ext cx="3219450" cy="1725930"/>
        </a:xfrm>
        <a:prstGeom prst="up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CAE30-6B26-47A2-97DC-594E5B296E2E}">
      <dsp:nvSpPr>
        <dsp:cNvPr id="0" name=""/>
        <dsp:cNvSpPr/>
      </dsp:nvSpPr>
      <dsp:spPr>
        <a:xfrm>
          <a:off x="1609725" y="2502598"/>
          <a:ext cx="3434080" cy="1812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Revised Regulation, Guidance Document , Industry Standard </a:t>
          </a:r>
        </a:p>
      </dsp:txBody>
      <dsp:txXfrm>
        <a:off x="1609725" y="2502598"/>
        <a:ext cx="3434080" cy="18122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79B52-5586-4901-A566-E4A79A051267}">
      <dsp:nvSpPr>
        <dsp:cNvPr id="0" name=""/>
        <dsp:cNvSpPr/>
      </dsp:nvSpPr>
      <dsp:spPr>
        <a:xfrm>
          <a:off x="4407612" y="902"/>
          <a:ext cx="1693262" cy="1693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Garamond" panose="02020404030301010803" pitchFamily="18" charset="0"/>
            </a:rPr>
            <a:t>Registering them into Cooperatives </a:t>
          </a:r>
          <a:endParaRPr lang="en-NG" sz="1800" kern="1200" dirty="0">
            <a:latin typeface="Garamond" panose="02020404030301010803" pitchFamily="18" charset="0"/>
          </a:endParaRPr>
        </a:p>
      </dsp:txBody>
      <dsp:txXfrm>
        <a:off x="4655584" y="248874"/>
        <a:ext cx="1197318" cy="1197318"/>
      </dsp:txXfrm>
    </dsp:sp>
    <dsp:sp modelId="{49284ADE-A9CC-4254-A1C0-468ECEC5C932}">
      <dsp:nvSpPr>
        <dsp:cNvPr id="0" name=""/>
        <dsp:cNvSpPr/>
      </dsp:nvSpPr>
      <dsp:spPr>
        <a:xfrm rot="2160000">
          <a:off x="6047366" y="1301561"/>
          <a:ext cx="450153" cy="571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G" sz="2400" kern="1200"/>
        </a:p>
      </dsp:txBody>
      <dsp:txXfrm>
        <a:off x="6060262" y="1376167"/>
        <a:ext cx="315107" cy="342886"/>
      </dsp:txXfrm>
    </dsp:sp>
    <dsp:sp modelId="{3AA2868A-4C9C-42EF-8E79-ABAB2D6106C6}">
      <dsp:nvSpPr>
        <dsp:cNvPr id="0" name=""/>
        <dsp:cNvSpPr/>
      </dsp:nvSpPr>
      <dsp:spPr>
        <a:xfrm>
          <a:off x="6464626" y="1495410"/>
          <a:ext cx="1693262" cy="1693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Garamond" panose="02020404030301010803" pitchFamily="18" charset="0"/>
            </a:rPr>
            <a:t>Assigning ID Card</a:t>
          </a:r>
          <a:endParaRPr lang="en-NG" sz="1800" kern="1200" dirty="0">
            <a:latin typeface="Garamond" panose="02020404030301010803" pitchFamily="18" charset="0"/>
          </a:endParaRPr>
        </a:p>
      </dsp:txBody>
      <dsp:txXfrm>
        <a:off x="6712598" y="1743382"/>
        <a:ext cx="1197318" cy="1197318"/>
      </dsp:txXfrm>
    </dsp:sp>
    <dsp:sp modelId="{CB4CF2AB-BE34-4390-BF1F-29A792790379}">
      <dsp:nvSpPr>
        <dsp:cNvPr id="0" name=""/>
        <dsp:cNvSpPr/>
      </dsp:nvSpPr>
      <dsp:spPr>
        <a:xfrm rot="6480000">
          <a:off x="6697262" y="3253269"/>
          <a:ext cx="450153" cy="571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G" sz="2400" kern="1200"/>
        </a:p>
      </dsp:txBody>
      <dsp:txXfrm rot="10800000">
        <a:off x="6785651" y="3303346"/>
        <a:ext cx="315107" cy="342886"/>
      </dsp:txXfrm>
    </dsp:sp>
    <dsp:sp modelId="{F0E4BFFC-2EB0-433C-8D69-0D8134EB13AF}">
      <dsp:nvSpPr>
        <dsp:cNvPr id="0" name=""/>
        <dsp:cNvSpPr/>
      </dsp:nvSpPr>
      <dsp:spPr>
        <a:xfrm>
          <a:off x="5678917" y="3913574"/>
          <a:ext cx="1693262" cy="1693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Garamond" panose="02020404030301010803" pitchFamily="18" charset="0"/>
            </a:rPr>
            <a:t>Providing PPEs</a:t>
          </a:r>
          <a:endParaRPr lang="en-NG" sz="1800" kern="1200" dirty="0">
            <a:latin typeface="Garamond" panose="02020404030301010803" pitchFamily="18" charset="0"/>
          </a:endParaRPr>
        </a:p>
      </dsp:txBody>
      <dsp:txXfrm>
        <a:off x="5926889" y="4161546"/>
        <a:ext cx="1197318" cy="1197318"/>
      </dsp:txXfrm>
    </dsp:sp>
    <dsp:sp modelId="{9703C974-7821-4B56-ABED-D1E765D888EE}">
      <dsp:nvSpPr>
        <dsp:cNvPr id="0" name=""/>
        <dsp:cNvSpPr/>
      </dsp:nvSpPr>
      <dsp:spPr>
        <a:xfrm rot="10800000">
          <a:off x="5041907" y="4474467"/>
          <a:ext cx="450153" cy="571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G" sz="2400" kern="1200"/>
        </a:p>
      </dsp:txBody>
      <dsp:txXfrm rot="10800000">
        <a:off x="5176953" y="4588762"/>
        <a:ext cx="315107" cy="342886"/>
      </dsp:txXfrm>
    </dsp:sp>
    <dsp:sp modelId="{F22366FB-D3C3-4A2B-8D82-10A27ED26CF5}">
      <dsp:nvSpPr>
        <dsp:cNvPr id="0" name=""/>
        <dsp:cNvSpPr/>
      </dsp:nvSpPr>
      <dsp:spPr>
        <a:xfrm>
          <a:off x="3136308" y="3913574"/>
          <a:ext cx="1693262" cy="1693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Garamond" panose="02020404030301010803" pitchFamily="18" charset="0"/>
            </a:rPr>
            <a:t>Training</a:t>
          </a:r>
          <a:endParaRPr lang="en-NG" sz="1800" kern="1200" dirty="0">
            <a:latin typeface="Garamond" panose="02020404030301010803" pitchFamily="18" charset="0"/>
          </a:endParaRPr>
        </a:p>
      </dsp:txBody>
      <dsp:txXfrm>
        <a:off x="3384280" y="4161546"/>
        <a:ext cx="1197318" cy="1197318"/>
      </dsp:txXfrm>
    </dsp:sp>
    <dsp:sp modelId="{8C6DDDE3-9C01-4D7F-B449-083C56DFE32E}">
      <dsp:nvSpPr>
        <dsp:cNvPr id="0" name=""/>
        <dsp:cNvSpPr/>
      </dsp:nvSpPr>
      <dsp:spPr>
        <a:xfrm rot="15120000">
          <a:off x="3368945" y="3277502"/>
          <a:ext cx="450153" cy="571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G" sz="2400" kern="1200"/>
        </a:p>
      </dsp:txBody>
      <dsp:txXfrm rot="10800000">
        <a:off x="3457334" y="3456015"/>
        <a:ext cx="315107" cy="342886"/>
      </dsp:txXfrm>
    </dsp:sp>
    <dsp:sp modelId="{E4893E7F-1E72-459B-88CD-40BCB6A12364}">
      <dsp:nvSpPr>
        <dsp:cNvPr id="0" name=""/>
        <dsp:cNvSpPr/>
      </dsp:nvSpPr>
      <dsp:spPr>
        <a:xfrm>
          <a:off x="2350599" y="1495410"/>
          <a:ext cx="1693262" cy="1693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Garamond" panose="02020404030301010803" pitchFamily="18" charset="0"/>
            </a:rPr>
            <a:t>Incorporating them into formal collection arrangements</a:t>
          </a:r>
          <a:endParaRPr lang="en-NG" sz="1800" kern="1200" dirty="0">
            <a:latin typeface="Garamond" panose="02020404030301010803" pitchFamily="18" charset="0"/>
          </a:endParaRPr>
        </a:p>
      </dsp:txBody>
      <dsp:txXfrm>
        <a:off x="2598571" y="1743382"/>
        <a:ext cx="1197318" cy="1197318"/>
      </dsp:txXfrm>
    </dsp:sp>
    <dsp:sp modelId="{11EC2D09-1CA6-4D7E-B63D-BFCAF69A4C1B}">
      <dsp:nvSpPr>
        <dsp:cNvPr id="0" name=""/>
        <dsp:cNvSpPr/>
      </dsp:nvSpPr>
      <dsp:spPr>
        <a:xfrm rot="19440000">
          <a:off x="3990353" y="1316538"/>
          <a:ext cx="450153" cy="571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G" sz="2400" kern="1200"/>
        </a:p>
      </dsp:txBody>
      <dsp:txXfrm>
        <a:off x="4003249" y="1470522"/>
        <a:ext cx="315107" cy="342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EF5ED-1706-43E3-A04B-F34EF9CFF6AA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9B683-02FC-45E5-94AB-30391576F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52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6870" marR="732790" indent="-344805" algn="just">
              <a:lnSpc>
                <a:spcPct val="80000"/>
              </a:lnSpc>
              <a:spcBef>
                <a:spcPts val="820"/>
              </a:spcBef>
              <a:buFont typeface="Arial"/>
              <a:buChar char="•"/>
              <a:tabLst>
                <a:tab pos="357505" algn="l"/>
              </a:tabLst>
            </a:pPr>
            <a:r>
              <a:rPr lang="en-US" sz="1200" spc="5" dirty="0">
                <a:latin typeface="Garamond"/>
                <a:cs typeface="Garamond"/>
              </a:rPr>
              <a:t>Mandatory </a:t>
            </a:r>
            <a:r>
              <a:rPr lang="en-US" sz="1200" spc="-10" dirty="0">
                <a:latin typeface="Garamond"/>
                <a:cs typeface="Garamond"/>
              </a:rPr>
              <a:t>Approach </a:t>
            </a:r>
            <a:r>
              <a:rPr lang="en-US" sz="1200" dirty="0">
                <a:latin typeface="Garamond"/>
                <a:cs typeface="Garamond"/>
              </a:rPr>
              <a:t>Based on </a:t>
            </a:r>
            <a:r>
              <a:rPr lang="en-US" sz="1200" spc="-10" dirty="0">
                <a:latin typeface="Garamond"/>
                <a:cs typeface="Garamond"/>
              </a:rPr>
              <a:t>the </a:t>
            </a:r>
            <a:r>
              <a:rPr lang="en-US" sz="1200" spc="-5" dirty="0">
                <a:latin typeface="Garamond"/>
                <a:cs typeface="Garamond"/>
              </a:rPr>
              <a:t>National </a:t>
            </a:r>
            <a:r>
              <a:rPr lang="en-US" sz="1200" spc="-735" dirty="0">
                <a:latin typeface="Garamond"/>
                <a:cs typeface="Garamond"/>
              </a:rPr>
              <a:t> </a:t>
            </a:r>
            <a:r>
              <a:rPr lang="en-US" sz="1200" spc="-10" dirty="0">
                <a:latin typeface="Garamond"/>
                <a:cs typeface="Garamond"/>
              </a:rPr>
              <a:t>Environmental </a:t>
            </a:r>
            <a:r>
              <a:rPr lang="en-US" sz="1200" spc="-5" dirty="0">
                <a:latin typeface="Garamond"/>
                <a:cs typeface="Garamond"/>
              </a:rPr>
              <a:t>(Electrical/electronic Sector) </a:t>
            </a:r>
            <a:r>
              <a:rPr lang="en-US" sz="1200" spc="-735" dirty="0">
                <a:latin typeface="Garamond"/>
                <a:cs typeface="Garamond"/>
              </a:rPr>
              <a:t> </a:t>
            </a:r>
            <a:r>
              <a:rPr lang="en-US" sz="1200" spc="-10" dirty="0">
                <a:latin typeface="Garamond"/>
                <a:cs typeface="Garamond"/>
              </a:rPr>
              <a:t>Regulations</a:t>
            </a:r>
            <a:r>
              <a:rPr lang="en-US" sz="1200" spc="-30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2022</a:t>
            </a:r>
          </a:p>
          <a:p>
            <a:pPr marL="356870" marR="5080" indent="-344805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1200" spc="10" dirty="0">
                <a:latin typeface="Garamond"/>
                <a:cs typeface="Garamond"/>
              </a:rPr>
              <a:t>Industry </a:t>
            </a:r>
            <a:r>
              <a:rPr lang="en-US" sz="1200" spc="-15" dirty="0">
                <a:latin typeface="Garamond"/>
                <a:cs typeface="Garamond"/>
              </a:rPr>
              <a:t>driven </a:t>
            </a:r>
            <a:r>
              <a:rPr lang="en-US" sz="1200" spc="-10" dirty="0">
                <a:latin typeface="Garamond"/>
                <a:cs typeface="Garamond"/>
              </a:rPr>
              <a:t>collective </a:t>
            </a:r>
            <a:r>
              <a:rPr lang="en-US" sz="1200" dirty="0">
                <a:latin typeface="Garamond"/>
                <a:cs typeface="Garamond"/>
              </a:rPr>
              <a:t>compliance system, not </a:t>
            </a:r>
            <a:r>
              <a:rPr lang="en-US" sz="1200" spc="-735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individual</a:t>
            </a:r>
            <a:r>
              <a:rPr lang="en-US" sz="1200" spc="-55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and</a:t>
            </a:r>
            <a:r>
              <a:rPr lang="en-US" sz="1200" spc="-25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not</a:t>
            </a:r>
            <a:r>
              <a:rPr lang="en-US" sz="1200" spc="-15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Government/tax </a:t>
            </a:r>
            <a:r>
              <a:rPr lang="en-US" sz="1200" spc="-15" dirty="0">
                <a:latin typeface="Garamond"/>
                <a:cs typeface="Garamond"/>
              </a:rPr>
              <a:t>driven</a:t>
            </a:r>
            <a:endParaRPr lang="en-US" sz="1200" dirty="0">
              <a:latin typeface="Garamond"/>
              <a:cs typeface="Garamond"/>
            </a:endParaRPr>
          </a:p>
          <a:p>
            <a:pPr marL="356870" marR="211454" indent="-344805">
              <a:lnSpc>
                <a:spcPts val="2880"/>
              </a:lnSpc>
              <a:spcBef>
                <a:spcPts val="70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1200" spc="10" dirty="0">
                <a:latin typeface="Garamond"/>
                <a:cs typeface="Garamond"/>
              </a:rPr>
              <a:t>The </a:t>
            </a:r>
            <a:r>
              <a:rPr lang="en-US" sz="1200" spc="-35" dirty="0">
                <a:latin typeface="Garamond"/>
                <a:cs typeface="Garamond"/>
              </a:rPr>
              <a:t>PRO </a:t>
            </a:r>
            <a:r>
              <a:rPr lang="en-US" sz="1200" dirty="0">
                <a:latin typeface="Garamond"/>
                <a:cs typeface="Garamond"/>
              </a:rPr>
              <a:t>will not directly </a:t>
            </a:r>
            <a:r>
              <a:rPr lang="en-US" sz="1200" spc="-5" dirty="0">
                <a:latin typeface="Garamond"/>
                <a:cs typeface="Garamond"/>
              </a:rPr>
              <a:t>recycle but </a:t>
            </a:r>
            <a:r>
              <a:rPr lang="en-US" sz="1200" dirty="0">
                <a:latin typeface="Garamond"/>
                <a:cs typeface="Garamond"/>
              </a:rPr>
              <a:t>will </a:t>
            </a:r>
            <a:r>
              <a:rPr lang="en-US" sz="1200" spc="-20" dirty="0">
                <a:latin typeface="Garamond"/>
                <a:cs typeface="Garamond"/>
              </a:rPr>
              <a:t>work </a:t>
            </a:r>
            <a:r>
              <a:rPr lang="en-US" sz="1200" spc="-5" dirty="0">
                <a:latin typeface="Garamond"/>
                <a:cs typeface="Garamond"/>
              </a:rPr>
              <a:t>with </a:t>
            </a:r>
            <a:r>
              <a:rPr lang="en-US" sz="1200" spc="-735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registered</a:t>
            </a:r>
            <a:r>
              <a:rPr lang="en-US" sz="1200" spc="-3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recyclers</a:t>
            </a:r>
            <a:r>
              <a:rPr lang="en-US" sz="1200" spc="-20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and</a:t>
            </a:r>
            <a:r>
              <a:rPr lang="en-US" sz="1200" spc="5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independent</a:t>
            </a:r>
            <a:r>
              <a:rPr lang="en-US" sz="1200" spc="-70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collectors</a:t>
            </a:r>
          </a:p>
          <a:p>
            <a:pPr marL="356870" marR="43180" indent="-344805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6870" algn="l"/>
                <a:tab pos="357505" algn="l"/>
                <a:tab pos="2338705" algn="l"/>
                <a:tab pos="5126355" algn="l"/>
              </a:tabLst>
            </a:pPr>
            <a:r>
              <a:rPr lang="en-US" sz="1200" dirty="0">
                <a:latin typeface="Garamond"/>
                <a:cs typeface="Garamond"/>
              </a:rPr>
              <a:t>Currently</a:t>
            </a:r>
            <a:r>
              <a:rPr lang="en-US" sz="1200" spc="1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relying</a:t>
            </a:r>
            <a:r>
              <a:rPr lang="en-US" sz="1200" spc="-2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on</a:t>
            </a:r>
            <a:r>
              <a:rPr lang="en-US" sz="1200" spc="-10" dirty="0">
                <a:latin typeface="Garamond"/>
                <a:cs typeface="Garamond"/>
              </a:rPr>
              <a:t> the</a:t>
            </a:r>
            <a:r>
              <a:rPr lang="en-US" sz="1200" spc="1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best</a:t>
            </a:r>
            <a:r>
              <a:rPr lang="en-US" sz="1200" spc="25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of	</a:t>
            </a:r>
            <a:r>
              <a:rPr lang="en-US" sz="1200" spc="-35" dirty="0">
                <a:latin typeface="Garamond"/>
                <a:cs typeface="Garamond"/>
              </a:rPr>
              <a:t>two</a:t>
            </a:r>
            <a:r>
              <a:rPr lang="en-US" sz="1200" spc="-15" dirty="0">
                <a:latin typeface="Garamond"/>
                <a:cs typeface="Garamond"/>
              </a:rPr>
              <a:t> worlds</a:t>
            </a:r>
            <a:r>
              <a:rPr lang="en-US" sz="1200" spc="-10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principles</a:t>
            </a:r>
            <a:r>
              <a:rPr lang="en-US" sz="1200" spc="-65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of collecting </a:t>
            </a:r>
            <a:r>
              <a:rPr lang="en-US" sz="1200" dirty="0">
                <a:latin typeface="Garamond"/>
                <a:cs typeface="Garamond"/>
              </a:rPr>
              <a:t>and </a:t>
            </a:r>
            <a:r>
              <a:rPr lang="en-US" sz="1200" spc="-5" dirty="0">
                <a:latin typeface="Garamond"/>
                <a:cs typeface="Garamond"/>
              </a:rPr>
              <a:t>recycling </a:t>
            </a:r>
            <a:r>
              <a:rPr lang="en-US" sz="1200" spc="-10" dirty="0">
                <a:latin typeface="Garamond"/>
                <a:cs typeface="Garamond"/>
              </a:rPr>
              <a:t>to </a:t>
            </a:r>
            <a:r>
              <a:rPr lang="en-US" sz="1200" spc="-5" dirty="0">
                <a:latin typeface="Garamond"/>
                <a:cs typeface="Garamond"/>
              </a:rPr>
              <a:t>an </a:t>
            </a:r>
            <a:r>
              <a:rPr lang="en-US" sz="1200" spc="-10" dirty="0">
                <a:latin typeface="Garamond"/>
                <a:cs typeface="Garamond"/>
              </a:rPr>
              <a:t>extent </a:t>
            </a:r>
            <a:r>
              <a:rPr lang="en-US" sz="1200" spc="-735" dirty="0">
                <a:latin typeface="Garamond"/>
                <a:cs typeface="Garamond"/>
              </a:rPr>
              <a:t> </a:t>
            </a:r>
            <a:r>
              <a:rPr lang="en-US" sz="1200" dirty="0">
                <a:latin typeface="Garamond"/>
                <a:cs typeface="Garamond"/>
              </a:rPr>
              <a:t>and </a:t>
            </a:r>
            <a:r>
              <a:rPr lang="en-US" sz="1200" spc="5" dirty="0">
                <a:latin typeface="Garamond"/>
                <a:cs typeface="Garamond"/>
              </a:rPr>
              <a:t>exporting </a:t>
            </a:r>
            <a:r>
              <a:rPr lang="en-US" sz="1200" spc="-5" dirty="0">
                <a:latin typeface="Garamond"/>
                <a:cs typeface="Garamond"/>
              </a:rPr>
              <a:t>hazardous fractions </a:t>
            </a:r>
            <a:r>
              <a:rPr lang="en-US" sz="1200" spc="-10" dirty="0">
                <a:latin typeface="Garamond"/>
                <a:cs typeface="Garamond"/>
              </a:rPr>
              <a:t>to </a:t>
            </a:r>
            <a:r>
              <a:rPr lang="en-US" sz="1200" spc="-5" dirty="0">
                <a:latin typeface="Garamond"/>
                <a:cs typeface="Garamond"/>
              </a:rPr>
              <a:t>more </a:t>
            </a:r>
            <a:r>
              <a:rPr lang="en-US" sz="120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developed</a:t>
            </a:r>
            <a:r>
              <a:rPr lang="en-US" sz="1200" spc="-50" dirty="0">
                <a:latin typeface="Garamond"/>
                <a:cs typeface="Garamond"/>
              </a:rPr>
              <a:t> </a:t>
            </a:r>
            <a:r>
              <a:rPr lang="en-US" sz="1200" spc="-5" dirty="0">
                <a:latin typeface="Garamond"/>
                <a:cs typeface="Garamond"/>
              </a:rPr>
              <a:t>countries</a:t>
            </a:r>
            <a:endParaRPr lang="en-US" sz="1200" dirty="0">
              <a:latin typeface="Garamond"/>
              <a:cs typeface="Garamond"/>
            </a:endParaRPr>
          </a:p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FA347-B39C-45A0-98A2-EE68891C3BA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57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A7C4-FEA4-CC7C-32FF-6DA2559DC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64352-02C6-2D40-6396-681BC0AE0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A9EA9-3903-AC1F-6135-A5657066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E41D7-D73C-30D4-BFB0-679CF197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93A5-C8C1-D987-B0B9-24AC5390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77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9444-C538-D18E-D2F6-C1E70759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89743-10A0-EBBE-6879-93D2BDD9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7A0B7-A012-8FAA-2C0D-713E9FCD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682CC-06BF-3F6D-BF12-CDFD4C57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2AC9-B7F5-A6FD-A9E6-86B1380E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32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6EBEA-359E-E687-84F4-7277388B4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CFB4E-DE93-D89E-E6E8-C397DEF5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D460E-C6BB-51D2-6F9A-FDE7210B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9B27D-11B4-F185-1EC1-DB5225CD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3453-0081-9827-2BB0-B017114C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8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7736F-FE66-EECE-8BCC-A0490D3DF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" y="6346025"/>
            <a:ext cx="12191999" cy="539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BF17F0-E9F6-BC14-5D39-3976C70C758B}"/>
              </a:ext>
            </a:extLst>
          </p:cNvPr>
          <p:cNvSpPr/>
          <p:nvPr userDrawn="1"/>
        </p:nvSpPr>
        <p:spPr>
          <a:xfrm>
            <a:off x="11010900" y="408431"/>
            <a:ext cx="1181100" cy="683521"/>
          </a:xfrm>
          <a:prstGeom prst="rect">
            <a:avLst/>
          </a:prstGeom>
          <a:solidFill>
            <a:srgbClr val="1B9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2E0E916-CAF1-64C0-C490-19DCE71B4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724" y="1331912"/>
            <a:ext cx="11095490" cy="482569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9BB3A2-AE1D-5C3E-1F50-9FD03E0AE6FE}"/>
              </a:ext>
            </a:extLst>
          </p:cNvPr>
          <p:cNvSpPr/>
          <p:nvPr userDrawn="1"/>
        </p:nvSpPr>
        <p:spPr>
          <a:xfrm>
            <a:off x="0" y="408431"/>
            <a:ext cx="365760" cy="683521"/>
          </a:xfrm>
          <a:prstGeom prst="rect">
            <a:avLst/>
          </a:prstGeom>
          <a:solidFill>
            <a:srgbClr val="1B9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C9E1EA9-1457-5FB3-5BC7-028C47B9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40" y="408431"/>
            <a:ext cx="10341864" cy="683521"/>
          </a:xfrm>
          <a:prstGeom prst="rect">
            <a:avLst/>
          </a:prstGeom>
          <a:solidFill>
            <a:srgbClr val="EDF8F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7AC2E5-AD47-2C89-186E-5005AB37BF7D}"/>
              </a:ext>
            </a:extLst>
          </p:cNvPr>
          <p:cNvSpPr/>
          <p:nvPr userDrawn="1"/>
        </p:nvSpPr>
        <p:spPr>
          <a:xfrm>
            <a:off x="421705" y="408431"/>
            <a:ext cx="128016" cy="683521"/>
          </a:xfrm>
          <a:prstGeom prst="rect">
            <a:avLst/>
          </a:prstGeom>
          <a:solidFill>
            <a:srgbClr val="C5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6D48F3-91ED-CAC4-CD05-B6D59FEAF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790" y="6478248"/>
            <a:ext cx="1737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1B9295"/>
                </a:solidFill>
                <a:latin typeface="Roboto Condensed" panose="02000000000000000000" pitchFamily="2" charset="0"/>
              </a:defRPr>
            </a:lvl1pPr>
          </a:lstStyle>
          <a:p>
            <a:fld id="{2178D0A6-6C24-4E0D-96B8-CCF005AF6D95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D2C281-6535-00A1-245A-E7BAD1917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940" y="6478247"/>
            <a:ext cx="6719492" cy="361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1B9295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Circular Economy for Electronics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3DC53-B86C-D0A8-460E-06E88C736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93124" y="6481973"/>
            <a:ext cx="1597306" cy="361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1B9295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US" dirty="0"/>
              <a:t>Slide </a:t>
            </a:r>
            <a:fld id="{0A4D9479-12A3-4671-B32B-C86E0039A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2936C-6D0B-C307-84F9-1D6625320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479" y="0"/>
            <a:ext cx="817491" cy="795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7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9849-78EF-E200-BB99-47F0455B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F847-622B-0BD7-C987-1D8E20F78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27215-524E-0BC6-91A9-1C860D81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BBCFB-5B52-7B40-2B52-A84EE98CC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7B1FA-8F20-5B9B-A979-F8BA5CC7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87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E8C5-B14E-F31D-D93C-4411890E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0F2B-552D-2D16-0778-05E5F23F7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96AC0-DA6A-8598-8094-DF6F9D14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FD45-D87F-CE6F-4CA1-712B5EBB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D6500-D584-6917-028A-36DE117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3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8263-90FF-094A-570E-C15B6DC8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56CA6-9498-55B3-C9C6-DE0041FA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E0E60-0412-25D0-ECB3-1BCC2C5BE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B231D-C4ED-BB9D-826C-9515354D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773A4-2B15-1707-4E09-EF921306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2B19E-8C31-C4AB-1403-ADD5715E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9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A230-E848-F5A1-487D-5B5BB70C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3FE53-162E-98B3-D3A7-3E1127F0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24982-92E6-E2BC-3C11-820B64C29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10ABB-42DC-4DA4-F7EE-1D813BBCA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4F878-2B64-EA1A-9D1A-8A6529815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E17FB-E30F-8103-A618-E7AC5069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2FE37-BB33-C8BB-CB0C-46DF87F7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69B96-22B1-D82C-9DBC-ECCCF433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08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C18C-4637-96E7-62A1-50EA8D6B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E6633-939A-6EA5-5BDF-5D4814B1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5DE9A-1EB3-9E5F-A1E5-72D419BA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FE700-9974-94BB-9BA2-0FF59B64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2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592EB-826D-4F1E-95F2-1DEF3D70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D1140-D87C-9DF1-CEE9-46E63076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12A8-C5BA-FFDC-7C30-3C53AFE4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13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A262-A668-3E57-AF65-AD30C611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C806-EF94-1A6B-B364-9345221D4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1EABE-321B-8D8B-89FE-E0612DF85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F5CA0-DFD2-4AAB-53B8-9F86FCE5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33B8E-1171-8B4E-329C-66CB4558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A46F0-B8A3-83A8-B41E-B54622A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0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834F-661D-335E-6BB9-D984D562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AFCCB-C70C-478E-51B3-F10BAE897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AAF39-EE67-EFBC-C4F0-F49A70CBE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4BCE-03FD-0A7F-061A-2CB45CA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B88B6-8EBF-A786-F743-882B056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B2726-8210-B2D9-2E43-BC5A0EB1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82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2388E-615D-7E6C-258E-05B59556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B42EF-A017-FD2E-310B-E3B312F0C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EAADD-8A03-943E-0056-5A87810DF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1B40-3842-4492-98F1-C9C22F6D631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3AC7-B0C3-8956-124A-33CD0DB9E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839C-9B11-AAA3-A386-B712B3942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8DF9A-E7A1-423A-8567-3ECABA853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6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913" y="261257"/>
            <a:ext cx="9985827" cy="316774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Implementation of the EEE Extended Producer Responsibility (EPR) Program </a:t>
            </a:r>
            <a:r>
              <a:rPr lang="en-US" sz="4000" dirty="0">
                <a:latin typeface="Garamond" panose="02020404030301010803" pitchFamily="18" charset="0"/>
              </a:rPr>
              <a:t>in the Nigerian EEE Sector</a:t>
            </a:r>
            <a:br>
              <a:rPr lang="en-US" sz="4000" dirty="0"/>
            </a:br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143" y="2928256"/>
            <a:ext cx="9985827" cy="3167743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Presented by </a:t>
            </a:r>
          </a:p>
          <a:p>
            <a:pPr algn="ctr"/>
            <a:endParaRPr lang="en-US" sz="2000" b="1" dirty="0">
              <a:latin typeface="Garamond" panose="02020404030301010803" pitchFamily="18" charset="0"/>
            </a:endParaRPr>
          </a:p>
          <a:p>
            <a:pPr algn="ctr"/>
            <a:endParaRPr lang="en-US" sz="2000" b="1" dirty="0">
              <a:latin typeface="Garamond" panose="02020404030301010803" pitchFamily="18" charset="0"/>
            </a:endParaRP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 @ the  </a:t>
            </a: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GB" sz="2000" b="1" dirty="0">
                <a:latin typeface="Garamond" panose="02020404030301010803" pitchFamily="18" charset="0"/>
              </a:rPr>
              <a:t>EACO 5TH REGIONAL E-WASTE WORKSHOP ON SUSTAINABLE E-WASTE MANAGEMENT IN THE EAST AFRICAN REGION</a:t>
            </a:r>
          </a:p>
          <a:p>
            <a:pPr algn="ctr"/>
            <a:r>
              <a:rPr lang="en-GB" sz="2000" b="1" dirty="0">
                <a:latin typeface="Garamond" panose="02020404030301010803" pitchFamily="18" charset="0"/>
              </a:rPr>
              <a:t>March 21, 2023</a:t>
            </a:r>
          </a:p>
          <a:p>
            <a:pPr algn="ctr"/>
            <a:endParaRPr lang="en-GB" sz="20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3E8EE-56C7-4CEE-A053-CC8ED8BB2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33" y="3429000"/>
            <a:ext cx="3103133" cy="7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1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9D25C-365F-40B0-87C4-AC24151C2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Administrative Fees</a:t>
            </a:r>
          </a:p>
          <a:p>
            <a:r>
              <a:rPr lang="en-CA" dirty="0">
                <a:latin typeface="Garamond" panose="02020404030301010803" pitchFamily="18" charset="0"/>
              </a:rPr>
              <a:t>E-waste collection</a:t>
            </a:r>
          </a:p>
          <a:p>
            <a:r>
              <a:rPr lang="en-CA" dirty="0">
                <a:latin typeface="Garamond" panose="02020404030301010803" pitchFamily="18" charset="0"/>
              </a:rPr>
              <a:t>Transportation</a:t>
            </a:r>
          </a:p>
          <a:p>
            <a:r>
              <a:rPr lang="en-CA" dirty="0">
                <a:latin typeface="Garamond" panose="02020404030301010803" pitchFamily="18" charset="0"/>
              </a:rPr>
              <a:t>Recycling</a:t>
            </a:r>
          </a:p>
          <a:p>
            <a:endParaRPr lang="en-CA" dirty="0">
              <a:latin typeface="Garamond" panose="02020404030301010803" pitchFamily="18" charset="0"/>
            </a:endParaRPr>
          </a:p>
          <a:p>
            <a:endParaRPr lang="en-CA" dirty="0"/>
          </a:p>
          <a:p>
            <a:endParaRPr lang="en-NG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30D5AA-0BEA-4A42-A03E-E0FBD614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latin typeface="Garamond" panose="02020404030301010803" pitchFamily="18" charset="0"/>
              </a:rPr>
              <a:t>Producers Funding </a:t>
            </a:r>
            <a:endParaRPr lang="en-NG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7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BDD7-3DCA-4771-8CE4-9F5EFE41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75674" cy="106679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700" b="1" dirty="0">
                <a:latin typeface="Garamond" panose="02020404030301010803" pitchFamily="18" charset="0"/>
              </a:rPr>
            </a:br>
            <a:r>
              <a:rPr lang="en-US" sz="4400" b="1" dirty="0">
                <a:latin typeface="Garamond" panose="02020404030301010803" pitchFamily="18" charset="0"/>
              </a:rPr>
              <a:t>Transitioning Informal Workers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4CA5BC-9BBA-4026-8B93-065304ADB6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1066800"/>
            <a:ext cx="6153152" cy="57912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B21E44-E59B-4823-BFF6-C0E91B3FA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3152" y="1066801"/>
            <a:ext cx="6022522" cy="579119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05075EA-E9CC-40A9-8278-8C998B89D2CA}"/>
              </a:ext>
            </a:extLst>
          </p:cNvPr>
          <p:cNvSpPr/>
          <p:nvPr/>
        </p:nvSpPr>
        <p:spPr>
          <a:xfrm>
            <a:off x="4697106" y="2261030"/>
            <a:ext cx="2241644" cy="4094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sz="1350"/>
          </a:p>
        </p:txBody>
      </p:sp>
    </p:spTree>
    <p:extLst>
      <p:ext uri="{BB962C8B-B14F-4D97-AF65-F5344CB8AC3E}">
        <p14:creationId xmlns:p14="http://schemas.microsoft.com/office/powerpoint/2010/main" val="3486511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7A30FE-B933-4E45-8E31-00C68E73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Garamond" panose="02020404030301010803" pitchFamily="18" charset="0"/>
              </a:rPr>
              <a:t>Transitioning the Informal Sector</a:t>
            </a:r>
            <a:endParaRPr lang="en-NG" b="1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3DEF657-B65B-4385-93C0-1FFFFD258240}"/>
              </a:ext>
            </a:extLst>
          </p:cNvPr>
          <p:cNvGraphicFramePr/>
          <p:nvPr/>
        </p:nvGraphicFramePr>
        <p:xfrm>
          <a:off x="594941" y="841829"/>
          <a:ext cx="10508488" cy="560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373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CCAEC9-AD5C-118E-C0F2-6BE87B1E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E19912-77B7-C4BD-87E0-912614579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subtitle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03F9DB-8370-8E46-5130-C45B05882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8647" y="3946838"/>
            <a:ext cx="2732047" cy="2732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82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CBEB-5C33-43B8-D61B-FE2EE68A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13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9A8F-46F8-531C-BD7A-B23E47AD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7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251C-5DE9-465D-F5C8-73865920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33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FF678D-0709-4AF5-A68A-7F2ECEE18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Evolution of the Nigerian EEE PRO</a:t>
            </a:r>
          </a:p>
          <a:p>
            <a:r>
              <a:rPr lang="en-CA" dirty="0">
                <a:latin typeface="Garamond" panose="02020404030301010803" pitchFamily="18" charset="0"/>
              </a:rPr>
              <a:t>Governance Structure</a:t>
            </a:r>
          </a:p>
          <a:p>
            <a:r>
              <a:rPr lang="en-CA" dirty="0">
                <a:latin typeface="Garamond" panose="02020404030301010803" pitchFamily="18" charset="0"/>
              </a:rPr>
              <a:t>Obligation of EPRON</a:t>
            </a:r>
          </a:p>
          <a:p>
            <a:r>
              <a:rPr lang="en-CA" dirty="0">
                <a:latin typeface="Garamond" panose="02020404030301010803" pitchFamily="18" charset="0"/>
              </a:rPr>
              <a:t>Relationship with Government</a:t>
            </a:r>
          </a:p>
          <a:p>
            <a:r>
              <a:rPr lang="en-CA" dirty="0">
                <a:latin typeface="Garamond" panose="02020404030301010803" pitchFamily="18" charset="0"/>
              </a:rPr>
              <a:t>Financing System</a:t>
            </a:r>
          </a:p>
          <a:p>
            <a:r>
              <a:rPr lang="en-CA" dirty="0">
                <a:latin typeface="Garamond" panose="02020404030301010803" pitchFamily="18" charset="0"/>
              </a:rPr>
              <a:t>Integration of the Informal Sector</a:t>
            </a:r>
            <a:endParaRPr lang="en-NG" dirty="0">
              <a:latin typeface="Garamond" panose="020204040303010108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6F289-D1E2-4685-AEDE-DEBA0D11A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Garamond" panose="02020404030301010803" pitchFamily="18" charset="0"/>
              </a:rPr>
              <a:t>Overview of Presentation</a:t>
            </a:r>
            <a:endParaRPr lang="en-NG" dirty="0">
              <a:latin typeface="Garamond" panose="020204040303010108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B9481-6E86-4CDA-B62E-28AC2A07DA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78D0A6-6C24-4E0D-96B8-CCF005AF6D95}" type="datetime1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C2456-76CF-4CE4-9D4F-4EECEC63F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Circular Economy for Electronics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DB0C-F7A4-4EF4-8930-C75431001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0A4D9479-12A3-4671-B32B-C86E0039AA4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2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B29896-D86F-4882-9E98-51B415881F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734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30E677-7A55-468D-90D6-B18DC19D5F5D}"/>
              </a:ext>
            </a:extLst>
          </p:cNvPr>
          <p:cNvSpPr txBox="1"/>
          <p:nvPr/>
        </p:nvSpPr>
        <p:spPr>
          <a:xfrm>
            <a:off x="0" y="493485"/>
            <a:ext cx="185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 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2318D-3B4F-406F-ACCE-8ED550172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5" y="-9479"/>
            <a:ext cx="3005588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200" y="2231214"/>
            <a:ext cx="1500198" cy="1271596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bliqueTop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Producers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Garamond" panose="02020404030301010803" pitchFamily="18" charset="0"/>
              </a:rPr>
              <a:t>(Manufacturers,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Garamond" panose="02020404030301010803" pitchFamily="18" charset="0"/>
              </a:rPr>
              <a:t>Importers,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Garamond" panose="02020404030301010803" pitchFamily="18" charset="0"/>
              </a:rPr>
              <a:t>Distributors,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Garamond" panose="02020404030301010803" pitchFamily="18" charset="0"/>
              </a:rPr>
              <a:t>Marketers, Retailers)</a:t>
            </a:r>
          </a:p>
        </p:txBody>
      </p:sp>
      <p:sp>
        <p:nvSpPr>
          <p:cNvPr id="5" name="Rectangle 4"/>
          <p:cNvSpPr/>
          <p:nvPr/>
        </p:nvSpPr>
        <p:spPr>
          <a:xfrm>
            <a:off x="6198406" y="2159776"/>
            <a:ext cx="1571636" cy="762000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bliqueTop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PRO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(EPRON)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84276" y="3945723"/>
            <a:ext cx="1295400" cy="6191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scene3d>
            <a:camera prst="obliqueTopRight"/>
            <a:lightRig rig="threePt" dir="t"/>
          </a:scene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Arial" charset="0"/>
              </a:rPr>
              <a:t>Recyclers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41089" y="3945723"/>
            <a:ext cx="1366837" cy="614363"/>
          </a:xfrm>
          <a:prstGeom prst="rect">
            <a:avLst/>
          </a:prstGeom>
          <a:solidFill>
            <a:srgbClr val="7030A0"/>
          </a:soli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scene3d>
            <a:camera prst="obliqueTopRight"/>
            <a:lightRig rig="threePt" dir="t"/>
          </a:scene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Arial" charset="0"/>
              </a:rPr>
              <a:t>Collectors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4092" y="5803114"/>
            <a:ext cx="1466856" cy="609600"/>
          </a:xfrm>
          <a:prstGeom prst="rect">
            <a:avLst/>
          </a:prstGeom>
          <a:solidFill>
            <a:srgbClr val="0070C0"/>
          </a:solidFill>
          <a:scene3d>
            <a:camera prst="obliqueTop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Consumers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2324" y="5660238"/>
            <a:ext cx="1443038" cy="752476"/>
          </a:xfrm>
          <a:prstGeom prst="rect">
            <a:avLst/>
          </a:prstGeom>
          <a:solidFill>
            <a:schemeClr val="accent2"/>
          </a:solidFill>
          <a:scene3d>
            <a:camera prst="obliqueTop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Informal Collectors</a:t>
            </a:r>
          </a:p>
        </p:txBody>
      </p:sp>
      <p:sp>
        <p:nvSpPr>
          <p:cNvPr id="10" name="Left-Right Arrow 9"/>
          <p:cNvSpPr/>
          <p:nvPr/>
        </p:nvSpPr>
        <p:spPr>
          <a:xfrm rot="5400000">
            <a:off x="6586545" y="1557330"/>
            <a:ext cx="723900" cy="214312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5126839" y="2374098"/>
            <a:ext cx="1052512" cy="214313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18499574">
            <a:off x="5699926" y="3309136"/>
            <a:ext cx="1114425" cy="26035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3114213">
            <a:off x="7096926" y="3304373"/>
            <a:ext cx="1028700" cy="2413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269839" y="4017161"/>
            <a:ext cx="1143000" cy="2286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69776" y="445286"/>
            <a:ext cx="2357438" cy="7620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scene3d>
            <a:camera prst="obliqueTopRight"/>
            <a:lightRig rig="threePt" dir="t"/>
          </a:scene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Arial" charset="0"/>
              </a:rPr>
              <a:t>Government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Arial" charset="0"/>
              </a:rPr>
              <a:t>(NESREA)</a:t>
            </a:r>
          </a:p>
        </p:txBody>
      </p:sp>
      <p:sp>
        <p:nvSpPr>
          <p:cNvPr id="16" name="Left-Right-Up Arrow 15"/>
          <p:cNvSpPr/>
          <p:nvPr/>
        </p:nvSpPr>
        <p:spPr>
          <a:xfrm flipH="1">
            <a:off x="4983964" y="4660098"/>
            <a:ext cx="914400" cy="1609725"/>
          </a:xfrm>
          <a:prstGeom prst="leftRightUpArrow">
            <a:avLst>
              <a:gd name="adj1" fmla="val 12048"/>
              <a:gd name="adj2" fmla="val 21670"/>
              <a:gd name="adj3" fmla="val 1975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2476500" y="1585912"/>
            <a:ext cx="7239000" cy="3686175"/>
          </a:xfrm>
          <a:prstGeom prst="arc">
            <a:avLst>
              <a:gd name="adj1" fmla="val 16200000"/>
              <a:gd name="adj2" fmla="val 16065426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919" y="774702"/>
            <a:ext cx="3500438" cy="9286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anose="02020404030301010803" pitchFamily="18" charset="0"/>
              </a:rPr>
              <a:t>THE NIGERIAN EPR MODEL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8448" r="8686" b="36478"/>
          <a:stretch/>
        </p:blipFill>
        <p:spPr>
          <a:xfrm>
            <a:off x="8911988" y="167020"/>
            <a:ext cx="3098042" cy="9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1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4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1" y="264593"/>
            <a:ext cx="525780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Garamond" panose="02020404030301010803" pitchFamily="18" charset="0"/>
              </a:rPr>
              <a:t>Operational</a:t>
            </a:r>
            <a:r>
              <a:rPr spc="-90" dirty="0">
                <a:latin typeface="Garamond" panose="02020404030301010803" pitchFamily="18" charset="0"/>
              </a:rPr>
              <a:t> </a:t>
            </a:r>
            <a:r>
              <a:rPr spc="-345" dirty="0">
                <a:latin typeface="Garamond" panose="02020404030301010803" pitchFamily="18" charset="0"/>
              </a:rPr>
              <a:t>(May </a:t>
            </a:r>
            <a:r>
              <a:rPr spc="-885" dirty="0">
                <a:latin typeface="Garamond" panose="02020404030301010803" pitchFamily="18" charset="0"/>
              </a:rPr>
              <a:t> </a:t>
            </a:r>
            <a:r>
              <a:rPr dirty="0">
                <a:latin typeface="Garamond" panose="02020404030301010803" pitchFamily="18" charset="0"/>
              </a:rPr>
              <a:t>2019)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13141124" y="6598552"/>
            <a:ext cx="1597306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NG"/>
            </a:defPPr>
            <a:lvl1pPr marL="0" algn="l" defTabSz="914400" rtl="0" eaLnBrk="1" latinLnBrk="0" hangingPunct="1">
              <a:defRPr sz="9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lang="en-NG" smtClean="0"/>
              <a:pPr marL="95885">
                <a:lnSpc>
                  <a:spcPts val="955"/>
                </a:lnSpc>
              </a:pPr>
              <a:t>6</a:t>
            </a:fld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1924812" y="1847088"/>
            <a:ext cx="8514715" cy="4525010"/>
            <a:chOff x="400811" y="1847088"/>
            <a:chExt cx="8514715" cy="4525010"/>
          </a:xfrm>
        </p:grpSpPr>
        <p:sp>
          <p:nvSpPr>
            <p:cNvPr id="4" name="object 4"/>
            <p:cNvSpPr/>
            <p:nvPr/>
          </p:nvSpPr>
          <p:spPr>
            <a:xfrm>
              <a:off x="400811" y="1847088"/>
              <a:ext cx="8514715" cy="4525010"/>
            </a:xfrm>
            <a:custGeom>
              <a:avLst/>
              <a:gdLst/>
              <a:ahLst/>
              <a:cxnLst/>
              <a:rect l="l" t="t" r="r" b="b"/>
              <a:pathLst>
                <a:path w="8514715" h="4525010">
                  <a:moveTo>
                    <a:pt x="2262378" y="0"/>
                  </a:moveTo>
                  <a:lnTo>
                    <a:pt x="0" y="1885314"/>
                  </a:lnTo>
                  <a:lnTo>
                    <a:pt x="2262378" y="3770617"/>
                  </a:lnTo>
                  <a:lnTo>
                    <a:pt x="2262378" y="3016504"/>
                  </a:lnTo>
                  <a:lnTo>
                    <a:pt x="3991229" y="3016504"/>
                  </a:lnTo>
                  <a:lnTo>
                    <a:pt x="3991229" y="3582162"/>
                  </a:lnTo>
                  <a:lnTo>
                    <a:pt x="3996634" y="3620123"/>
                  </a:lnTo>
                  <a:lnTo>
                    <a:pt x="4012138" y="3655492"/>
                  </a:lnTo>
                  <a:lnTo>
                    <a:pt x="4036669" y="3687507"/>
                  </a:lnTo>
                  <a:lnTo>
                    <a:pt x="4069159" y="3715407"/>
                  </a:lnTo>
                  <a:lnTo>
                    <a:pt x="4108536" y="3738431"/>
                  </a:lnTo>
                  <a:lnTo>
                    <a:pt x="4153731" y="3755819"/>
                  </a:lnTo>
                  <a:lnTo>
                    <a:pt x="4203673" y="3766810"/>
                  </a:lnTo>
                  <a:lnTo>
                    <a:pt x="4257294" y="3770642"/>
                  </a:lnTo>
                  <a:lnTo>
                    <a:pt x="6252210" y="3770642"/>
                  </a:lnTo>
                  <a:lnTo>
                    <a:pt x="6252210" y="4524756"/>
                  </a:lnTo>
                  <a:lnTo>
                    <a:pt x="8514588" y="2639441"/>
                  </a:lnTo>
                  <a:lnTo>
                    <a:pt x="6252210" y="754126"/>
                  </a:lnTo>
                  <a:lnTo>
                    <a:pt x="6252210" y="1508252"/>
                  </a:lnTo>
                  <a:lnTo>
                    <a:pt x="4257294" y="1508252"/>
                  </a:lnTo>
                  <a:lnTo>
                    <a:pt x="4203673" y="1504419"/>
                  </a:lnTo>
                  <a:lnTo>
                    <a:pt x="4153731" y="1493428"/>
                  </a:lnTo>
                  <a:lnTo>
                    <a:pt x="4108536" y="1476038"/>
                  </a:lnTo>
                  <a:lnTo>
                    <a:pt x="4069159" y="1453007"/>
                  </a:lnTo>
                  <a:lnTo>
                    <a:pt x="4036669" y="1425094"/>
                  </a:lnTo>
                  <a:lnTo>
                    <a:pt x="4012138" y="1393059"/>
                  </a:lnTo>
                  <a:lnTo>
                    <a:pt x="3996634" y="1357660"/>
                  </a:lnTo>
                  <a:lnTo>
                    <a:pt x="3991229" y="1319657"/>
                  </a:lnTo>
                  <a:lnTo>
                    <a:pt x="3996634" y="1281695"/>
                  </a:lnTo>
                  <a:lnTo>
                    <a:pt x="4012138" y="1246328"/>
                  </a:lnTo>
                  <a:lnTo>
                    <a:pt x="4036669" y="1214315"/>
                  </a:lnTo>
                  <a:lnTo>
                    <a:pt x="4069159" y="1186418"/>
                  </a:lnTo>
                  <a:lnTo>
                    <a:pt x="4108536" y="1163396"/>
                  </a:lnTo>
                  <a:lnTo>
                    <a:pt x="4153731" y="1146010"/>
                  </a:lnTo>
                  <a:lnTo>
                    <a:pt x="4203673" y="1135021"/>
                  </a:lnTo>
                  <a:lnTo>
                    <a:pt x="4310914" y="1127356"/>
                  </a:lnTo>
                  <a:lnTo>
                    <a:pt x="4360856" y="1116365"/>
                  </a:lnTo>
                  <a:lnTo>
                    <a:pt x="4406051" y="1098975"/>
                  </a:lnTo>
                  <a:lnTo>
                    <a:pt x="4445428" y="1075944"/>
                  </a:lnTo>
                  <a:lnTo>
                    <a:pt x="4477918" y="1048031"/>
                  </a:lnTo>
                  <a:lnTo>
                    <a:pt x="4502449" y="1015996"/>
                  </a:lnTo>
                  <a:lnTo>
                    <a:pt x="4517953" y="980597"/>
                  </a:lnTo>
                  <a:lnTo>
                    <a:pt x="4523359" y="942594"/>
                  </a:lnTo>
                  <a:lnTo>
                    <a:pt x="4517953" y="904632"/>
                  </a:lnTo>
                  <a:lnTo>
                    <a:pt x="4502449" y="869265"/>
                  </a:lnTo>
                  <a:lnTo>
                    <a:pt x="4477918" y="837252"/>
                  </a:lnTo>
                  <a:lnTo>
                    <a:pt x="4445428" y="809355"/>
                  </a:lnTo>
                  <a:lnTo>
                    <a:pt x="4406051" y="786333"/>
                  </a:lnTo>
                  <a:lnTo>
                    <a:pt x="4360856" y="768947"/>
                  </a:lnTo>
                  <a:lnTo>
                    <a:pt x="4310914" y="757958"/>
                  </a:lnTo>
                  <a:lnTo>
                    <a:pt x="4257294" y="754126"/>
                  </a:lnTo>
                  <a:lnTo>
                    <a:pt x="2262378" y="754126"/>
                  </a:lnTo>
                  <a:lnTo>
                    <a:pt x="2262378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92040" y="2789809"/>
              <a:ext cx="532130" cy="565785"/>
            </a:xfrm>
            <a:custGeom>
              <a:avLst/>
              <a:gdLst/>
              <a:ahLst/>
              <a:cxnLst/>
              <a:rect l="l" t="t" r="r" b="b"/>
              <a:pathLst>
                <a:path w="532129" h="565785">
                  <a:moveTo>
                    <a:pt x="532130" y="0"/>
                  </a:moveTo>
                  <a:lnTo>
                    <a:pt x="526724" y="37961"/>
                  </a:lnTo>
                  <a:lnTo>
                    <a:pt x="511220" y="73328"/>
                  </a:lnTo>
                  <a:lnTo>
                    <a:pt x="486689" y="105341"/>
                  </a:lnTo>
                  <a:lnTo>
                    <a:pt x="454199" y="133238"/>
                  </a:lnTo>
                  <a:lnTo>
                    <a:pt x="414822" y="156260"/>
                  </a:lnTo>
                  <a:lnTo>
                    <a:pt x="369627" y="173646"/>
                  </a:lnTo>
                  <a:lnTo>
                    <a:pt x="319685" y="184635"/>
                  </a:lnTo>
                  <a:lnTo>
                    <a:pt x="212444" y="192300"/>
                  </a:lnTo>
                  <a:lnTo>
                    <a:pt x="162502" y="203291"/>
                  </a:lnTo>
                  <a:lnTo>
                    <a:pt x="117307" y="220681"/>
                  </a:lnTo>
                  <a:lnTo>
                    <a:pt x="77930" y="243712"/>
                  </a:lnTo>
                  <a:lnTo>
                    <a:pt x="45440" y="271625"/>
                  </a:lnTo>
                  <a:lnTo>
                    <a:pt x="20909" y="303660"/>
                  </a:lnTo>
                  <a:lnTo>
                    <a:pt x="5405" y="339059"/>
                  </a:lnTo>
                  <a:lnTo>
                    <a:pt x="0" y="377063"/>
                  </a:lnTo>
                  <a:lnTo>
                    <a:pt x="5405" y="415024"/>
                  </a:lnTo>
                  <a:lnTo>
                    <a:pt x="20909" y="450391"/>
                  </a:lnTo>
                  <a:lnTo>
                    <a:pt x="45440" y="482404"/>
                  </a:lnTo>
                  <a:lnTo>
                    <a:pt x="77930" y="510301"/>
                  </a:lnTo>
                  <a:lnTo>
                    <a:pt x="117307" y="533323"/>
                  </a:lnTo>
                  <a:lnTo>
                    <a:pt x="162502" y="550709"/>
                  </a:lnTo>
                  <a:lnTo>
                    <a:pt x="212444" y="561698"/>
                  </a:lnTo>
                  <a:lnTo>
                    <a:pt x="266064" y="565530"/>
                  </a:lnTo>
                  <a:lnTo>
                    <a:pt x="532130" y="56553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5A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92040" y="2789809"/>
              <a:ext cx="532130" cy="2073910"/>
            </a:xfrm>
            <a:custGeom>
              <a:avLst/>
              <a:gdLst/>
              <a:ahLst/>
              <a:cxnLst/>
              <a:rect l="l" t="t" r="r" b="b"/>
              <a:pathLst>
                <a:path w="532129" h="2073910">
                  <a:moveTo>
                    <a:pt x="532130" y="0"/>
                  </a:moveTo>
                  <a:lnTo>
                    <a:pt x="532130" y="565530"/>
                  </a:lnTo>
                </a:path>
                <a:path w="532129" h="2073910">
                  <a:moveTo>
                    <a:pt x="0" y="377063"/>
                  </a:moveTo>
                  <a:lnTo>
                    <a:pt x="0" y="2073783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88311" y="2771013"/>
            <a:ext cx="2723515" cy="168846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algn="ctr">
              <a:lnSpc>
                <a:spcPct val="84400"/>
              </a:lnSpc>
              <a:spcBef>
                <a:spcPts val="434"/>
              </a:spcBef>
            </a:pPr>
            <a:r>
              <a:rPr b="1" spc="-10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b="1" spc="-5" dirty="0">
                <a:solidFill>
                  <a:srgbClr val="FFFFFF"/>
                </a:solidFill>
                <a:latin typeface="Garamond"/>
                <a:cs typeface="Garamond"/>
              </a:rPr>
              <a:t>i</a:t>
            </a:r>
            <a:r>
              <a:rPr b="1" spc="-10" dirty="0">
                <a:solidFill>
                  <a:srgbClr val="FFFFFF"/>
                </a:solidFill>
                <a:latin typeface="Garamond"/>
                <a:cs typeface="Garamond"/>
              </a:rPr>
              <a:t>ss</a:t>
            </a:r>
            <a:r>
              <a:rPr b="1" spc="-5" dirty="0">
                <a:solidFill>
                  <a:srgbClr val="FFFFFF"/>
                </a:solidFill>
                <a:latin typeface="Garamond"/>
                <a:cs typeface="Garamond"/>
              </a:rPr>
              <a:t>io</a:t>
            </a:r>
            <a:r>
              <a:rPr b="1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:</a:t>
            </a:r>
            <a:r>
              <a:rPr spc="2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13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919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pc="-92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pc="-940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919" dirty="0">
                <a:solidFill>
                  <a:srgbClr val="FFFFFF"/>
                </a:solidFill>
                <a:latin typeface="Garamond"/>
                <a:cs typeface="Garamond"/>
              </a:rPr>
              <a:t>v</a:t>
            </a:r>
            <a:r>
              <a:rPr spc="-930" dirty="0">
                <a:solidFill>
                  <a:srgbClr val="FFFFFF"/>
                </a:solidFill>
                <a:latin typeface="Garamond"/>
                <a:cs typeface="Garamond"/>
              </a:rPr>
              <a:t>i</a:t>
            </a:r>
            <a:r>
              <a:rPr spc="-919" dirty="0">
                <a:solidFill>
                  <a:srgbClr val="FFFFFF"/>
                </a:solidFill>
                <a:latin typeface="Garamond"/>
                <a:cs typeface="Garamond"/>
              </a:rPr>
              <a:t>de</a:t>
            </a:r>
            <a:r>
              <a:rPr lang="en-NG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lang="en-CA" spc="-5" dirty="0">
                <a:solidFill>
                  <a:srgbClr val="FFFFFF"/>
                </a:solidFill>
                <a:latin typeface="Garamond"/>
                <a:cs typeface="Garamond"/>
              </a:rPr>
              <a:t>  an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indust</a:t>
            </a:r>
            <a:r>
              <a:rPr spc="4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y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pc="-15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d,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g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lato</a:t>
            </a:r>
            <a:r>
              <a:rPr spc="50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y 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c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plian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plat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f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70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pc="-2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pc="-40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y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ing 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c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ir</a:t>
            </a:r>
            <a:r>
              <a:rPr spc="-15" dirty="0">
                <a:solidFill>
                  <a:srgbClr val="FFFFFF"/>
                </a:solidFill>
                <a:latin typeface="Garamond"/>
                <a:cs typeface="Garamond"/>
              </a:rPr>
              <a:t>c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lar</a:t>
            </a:r>
            <a:r>
              <a:rPr spc="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ec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ono</a:t>
            </a:r>
            <a:r>
              <a:rPr spc="-20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y</a:t>
            </a:r>
            <a:r>
              <a:rPr spc="-1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pp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</a:t>
            </a:r>
            <a:r>
              <a:rPr spc="-30" dirty="0">
                <a:solidFill>
                  <a:srgbClr val="FFFFFF"/>
                </a:solidFill>
                <a:latin typeface="Garamond"/>
                <a:cs typeface="Garamond"/>
              </a:rPr>
              <a:t>c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s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f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or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the e</a:t>
            </a:r>
            <a:r>
              <a:rPr spc="-25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v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i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onment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al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y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nd ma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</a:t>
            </a:r>
            <a:r>
              <a:rPr spc="20" dirty="0">
                <a:solidFill>
                  <a:srgbClr val="FFFFFF"/>
                </a:solidFill>
                <a:latin typeface="Garamond"/>
                <a:cs typeface="Garamond"/>
              </a:rPr>
              <a:t>g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ment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spc="-2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-</a:t>
            </a:r>
            <a:r>
              <a:rPr spc="-25" dirty="0">
                <a:solidFill>
                  <a:srgbClr val="FFFFFF"/>
                </a:solidFill>
                <a:latin typeface="Garamond"/>
                <a:cs typeface="Garamond"/>
              </a:rPr>
              <a:t>w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te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in Ni</a:t>
            </a:r>
            <a:r>
              <a:rPr spc="15" dirty="0">
                <a:solidFill>
                  <a:srgbClr val="FFFFFF"/>
                </a:solidFill>
                <a:latin typeface="Garamond"/>
                <a:cs typeface="Garamond"/>
              </a:rPr>
              <a:t>g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ria</a:t>
            </a:r>
            <a:endParaRPr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8891" y="3824096"/>
            <a:ext cx="2964815" cy="123655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065" marR="5080" algn="ctr">
              <a:lnSpc>
                <a:spcPct val="84500"/>
              </a:lnSpc>
              <a:spcBef>
                <a:spcPts val="434"/>
              </a:spcBef>
            </a:pPr>
            <a:r>
              <a:rPr b="1" spc="-10" dirty="0">
                <a:solidFill>
                  <a:srgbClr val="FFFFFF"/>
                </a:solidFill>
                <a:latin typeface="Garamond"/>
                <a:cs typeface="Garamond"/>
              </a:rPr>
              <a:t>Vision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:</a:t>
            </a:r>
            <a:r>
              <a:rPr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70" dirty="0">
                <a:solidFill>
                  <a:srgbClr val="FFFFFF"/>
                </a:solidFill>
                <a:latin typeface="Garamond"/>
                <a:cs typeface="Garamond"/>
              </a:rPr>
              <a:t>To</a:t>
            </a:r>
            <a:r>
              <a:rPr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be</a:t>
            </a:r>
            <a:r>
              <a:rPr spc="4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670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benchmark </a:t>
            </a:r>
            <a:r>
              <a:rPr spc="1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for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5" dirty="0">
                <a:solidFill>
                  <a:srgbClr val="FFFFFF"/>
                </a:solidFill>
                <a:latin typeface="Garamond"/>
                <a:cs typeface="Garamond"/>
              </a:rPr>
              <a:t>industry </a:t>
            </a:r>
            <a:r>
              <a:rPr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led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Producer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Obligation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fulfilment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for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electrical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and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electronics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equipment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in 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Africa</a:t>
            </a:r>
            <a:endParaRPr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9654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74625"/>
            <a:ext cx="8562975" cy="7397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EPRON’s Obligation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9BD9CBCD-5A2F-4181-990F-A513D4BD70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1475" y="1056640"/>
          <a:ext cx="11449050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37500" r="9000" b="36000"/>
          <a:stretch/>
        </p:blipFill>
        <p:spPr>
          <a:xfrm>
            <a:off x="8934450" y="107951"/>
            <a:ext cx="3009900" cy="100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44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35AE88-577B-4E42-A6C1-582D3C00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Garamond" panose="02020404030301010803" pitchFamily="18" charset="0"/>
              </a:rPr>
              <a:t>Relationship with Government</a:t>
            </a:r>
            <a:endParaRPr lang="en-NG" dirty="0">
              <a:latin typeface="Garamond" panose="02020404030301010803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479BEDA-9B13-4FA1-9179-B9CBF0F8789E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460500" y="1727200"/>
          <a:ext cx="10731500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796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715" y="1973818"/>
            <a:ext cx="1509771" cy="8598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246376" y="560832"/>
            <a:ext cx="1414780" cy="1290407"/>
            <a:chOff x="722376" y="560831"/>
            <a:chExt cx="1414780" cy="1615695"/>
          </a:xfrm>
        </p:grpSpPr>
        <p:sp>
          <p:nvSpPr>
            <p:cNvPr id="4" name="object 4"/>
            <p:cNvSpPr/>
            <p:nvPr/>
          </p:nvSpPr>
          <p:spPr>
            <a:xfrm>
              <a:off x="1187195" y="1179576"/>
              <a:ext cx="370840" cy="996950"/>
            </a:xfrm>
            <a:custGeom>
              <a:avLst/>
              <a:gdLst/>
              <a:ahLst/>
              <a:cxnLst/>
              <a:rect l="l" t="t" r="r" b="b"/>
              <a:pathLst>
                <a:path w="370840" h="996950">
                  <a:moveTo>
                    <a:pt x="185165" y="0"/>
                  </a:moveTo>
                  <a:lnTo>
                    <a:pt x="0" y="185165"/>
                  </a:lnTo>
                  <a:lnTo>
                    <a:pt x="92582" y="185165"/>
                  </a:lnTo>
                  <a:lnTo>
                    <a:pt x="92582" y="996696"/>
                  </a:lnTo>
                  <a:lnTo>
                    <a:pt x="277748" y="996696"/>
                  </a:lnTo>
                  <a:lnTo>
                    <a:pt x="277748" y="185165"/>
                  </a:lnTo>
                  <a:lnTo>
                    <a:pt x="370331" y="185165"/>
                  </a:lnTo>
                  <a:lnTo>
                    <a:pt x="1851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87195" y="1179576"/>
              <a:ext cx="370840" cy="996950"/>
            </a:xfrm>
            <a:custGeom>
              <a:avLst/>
              <a:gdLst/>
              <a:ahLst/>
              <a:cxnLst/>
              <a:rect l="l" t="t" r="r" b="b"/>
              <a:pathLst>
                <a:path w="370840" h="996950">
                  <a:moveTo>
                    <a:pt x="0" y="185165"/>
                  </a:moveTo>
                  <a:lnTo>
                    <a:pt x="185165" y="0"/>
                  </a:lnTo>
                  <a:lnTo>
                    <a:pt x="370331" y="185165"/>
                  </a:lnTo>
                  <a:lnTo>
                    <a:pt x="277748" y="185165"/>
                  </a:lnTo>
                  <a:lnTo>
                    <a:pt x="277748" y="996696"/>
                  </a:lnTo>
                  <a:lnTo>
                    <a:pt x="92582" y="996696"/>
                  </a:lnTo>
                  <a:lnTo>
                    <a:pt x="92582" y="185165"/>
                  </a:lnTo>
                  <a:lnTo>
                    <a:pt x="0" y="18516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22376" y="560831"/>
              <a:ext cx="1414780" cy="646430"/>
            </a:xfrm>
            <a:custGeom>
              <a:avLst/>
              <a:gdLst/>
              <a:ahLst/>
              <a:cxnLst/>
              <a:rect l="l" t="t" r="r" b="b"/>
              <a:pathLst>
                <a:path w="1414780" h="646430">
                  <a:moveTo>
                    <a:pt x="1414272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1414272" y="646176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22376" y="560831"/>
              <a:ext cx="1414780" cy="646430"/>
            </a:xfrm>
            <a:custGeom>
              <a:avLst/>
              <a:gdLst/>
              <a:ahLst/>
              <a:cxnLst/>
              <a:rect l="l" t="t" r="r" b="b"/>
              <a:pathLst>
                <a:path w="1414780" h="646430">
                  <a:moveTo>
                    <a:pt x="0" y="646176"/>
                  </a:moveTo>
                  <a:lnTo>
                    <a:pt x="1414272" y="646176"/>
                  </a:lnTo>
                  <a:lnTo>
                    <a:pt x="1414272" y="0"/>
                  </a:lnTo>
                  <a:lnTo>
                    <a:pt x="0" y="0"/>
                  </a:lnTo>
                  <a:lnTo>
                    <a:pt x="0" y="646176"/>
                  </a:lnTo>
                  <a:close/>
                </a:path>
              </a:pathLst>
            </a:custGeom>
            <a:ln w="9143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69311" y="575817"/>
            <a:ext cx="116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G</a:t>
            </a:r>
            <a:r>
              <a:rPr spc="-1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pc="-40" dirty="0">
                <a:solidFill>
                  <a:srgbClr val="FFFFFF"/>
                </a:solidFill>
                <a:latin typeface="Garamond"/>
                <a:cs typeface="Garamond"/>
              </a:rPr>
              <a:t>v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pc="30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nment</a:t>
            </a:r>
            <a:endParaRPr dirty="0">
              <a:solidFill>
                <a:prstClr val="black"/>
              </a:solidFill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31797" y="849834"/>
            <a:ext cx="10433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dirty="0">
                <a:solidFill>
                  <a:srgbClr val="FFFFFF"/>
                </a:solidFill>
                <a:latin typeface="Garamond"/>
                <a:cs typeface="Garamond"/>
              </a:rPr>
              <a:t>(NESR</a:t>
            </a:r>
            <a:r>
              <a:rPr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pc="-5" dirty="0">
                <a:solidFill>
                  <a:srgbClr val="FFFFFF"/>
                </a:solidFill>
                <a:latin typeface="Garamond"/>
                <a:cs typeface="Garamond"/>
              </a:rPr>
              <a:t>A)</a:t>
            </a:r>
            <a:endParaRPr>
              <a:solidFill>
                <a:prstClr val="black"/>
              </a:solidFill>
              <a:latin typeface="Garamond"/>
              <a:cs typeface="Garamon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7544" y="5212080"/>
            <a:ext cx="1577340" cy="306493"/>
          </a:xfrm>
          <a:prstGeom prst="rect">
            <a:avLst/>
          </a:prstGeom>
          <a:solidFill>
            <a:srgbClr val="7E7E7E"/>
          </a:solidFill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96545">
              <a:spcBef>
                <a:spcPts val="229"/>
              </a:spcBef>
              <a:defRPr/>
            </a:pP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Producers</a:t>
            </a:r>
            <a:endParaRPr>
              <a:solidFill>
                <a:prstClr val="black"/>
              </a:solidFill>
              <a:latin typeface="Garamond"/>
              <a:cs typeface="Garamon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6985" y="5262372"/>
            <a:ext cx="2085339" cy="582211"/>
          </a:xfrm>
          <a:prstGeom prst="rect">
            <a:avLst/>
          </a:prstGeom>
          <a:solidFill>
            <a:srgbClr val="D9D9D9"/>
          </a:solidFill>
          <a:ln w="914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154305" marR="146685" indent="337820">
              <a:spcBef>
                <a:spcPts val="220"/>
              </a:spcBef>
              <a:defRPr/>
            </a:pP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Consumers </a:t>
            </a:r>
            <a:r>
              <a:rPr b="1" spc="5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b="1" spc="-5" dirty="0">
                <a:solidFill>
                  <a:prstClr val="black"/>
                </a:solidFill>
                <a:latin typeface="Garamond"/>
                <a:cs typeface="Garamond"/>
              </a:rPr>
              <a:t>(generate </a:t>
            </a:r>
            <a:r>
              <a:rPr b="1" spc="75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b="1" spc="-819" dirty="0">
                <a:solidFill>
                  <a:prstClr val="black"/>
                </a:solidFill>
                <a:latin typeface="Garamond"/>
                <a:cs typeface="Garamond"/>
              </a:rPr>
              <a:t>e-waste)</a:t>
            </a:r>
            <a:endParaRPr>
              <a:solidFill>
                <a:prstClr val="black"/>
              </a:solidFill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72101" y="2388108"/>
            <a:ext cx="1926589" cy="859851"/>
          </a:xfrm>
          <a:prstGeom prst="rect">
            <a:avLst/>
          </a:prstGeom>
          <a:solidFill>
            <a:srgbClr val="A6A6A6"/>
          </a:solidFill>
          <a:ln w="914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52400" marR="142240" indent="-1905" algn="ctr">
              <a:spcBef>
                <a:spcPts val="225"/>
              </a:spcBef>
              <a:defRPr/>
            </a:pP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Coll</a:t>
            </a:r>
            <a:r>
              <a:rPr b="1" spc="-10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ct</a:t>
            </a:r>
            <a:r>
              <a:rPr b="1" spc="-5" dirty="0">
                <a:solidFill>
                  <a:prstClr val="black"/>
                </a:solidFill>
                <a:latin typeface="Garamond"/>
                <a:cs typeface="Garamond"/>
              </a:rPr>
              <a:t>o</a:t>
            </a:r>
            <a:r>
              <a:rPr b="1" spc="40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s 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(a</a:t>
            </a:r>
            <a:r>
              <a:rPr spc="70" dirty="0">
                <a:solidFill>
                  <a:prstClr val="black"/>
                </a:solidFill>
                <a:latin typeface="Garamond"/>
                <a:cs typeface="Garamond"/>
              </a:rPr>
              <a:t>g</a:t>
            </a:r>
            <a:r>
              <a:rPr spc="40" dirty="0">
                <a:solidFill>
                  <a:prstClr val="black"/>
                </a:solidFill>
                <a:latin typeface="Garamond"/>
                <a:cs typeface="Garamond"/>
              </a:rPr>
              <a:t>g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spc="30" dirty="0">
                <a:solidFill>
                  <a:prstClr val="black"/>
                </a:solidFill>
                <a:latin typeface="Garamond"/>
                <a:cs typeface="Garamond"/>
              </a:rPr>
              <a:t>g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at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spc="-2475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spc="-2465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spc="-2470" dirty="0">
                <a:solidFill>
                  <a:prstClr val="black"/>
                </a:solidFill>
                <a:latin typeface="Garamond"/>
                <a:cs typeface="Garamond"/>
              </a:rPr>
              <a:t>-</a:t>
            </a:r>
            <a:r>
              <a:rPr spc="-2495" dirty="0">
                <a:solidFill>
                  <a:prstClr val="black"/>
                </a:solidFill>
                <a:latin typeface="Garamond"/>
                <a:cs typeface="Garamond"/>
              </a:rPr>
              <a:t>w</a:t>
            </a:r>
            <a:r>
              <a:rPr spc="-2475" dirty="0">
                <a:solidFill>
                  <a:prstClr val="black"/>
                </a:solidFill>
                <a:latin typeface="Garamond"/>
                <a:cs typeface="Garamond"/>
              </a:rPr>
              <a:t>as</a:t>
            </a:r>
            <a:r>
              <a:rPr spc="-2470" dirty="0">
                <a:solidFill>
                  <a:prstClr val="black"/>
                </a:solidFill>
                <a:latin typeface="Garamond"/>
                <a:cs typeface="Garamond"/>
              </a:rPr>
              <a:t>te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fo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spc="-15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ecyc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l</a:t>
            </a:r>
            <a:r>
              <a:rPr spc="-15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rs)</a:t>
            </a:r>
            <a:endParaRPr>
              <a:solidFill>
                <a:prstClr val="black"/>
              </a:solidFill>
              <a:latin typeface="Garamond"/>
              <a:cs typeface="Garamon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91013" y="849834"/>
            <a:ext cx="2233669" cy="2346796"/>
          </a:xfrm>
          <a:prstGeom prst="rect">
            <a:avLst/>
          </a:prstGeom>
          <a:solidFill>
            <a:srgbClr val="AEABAB"/>
          </a:solidFill>
          <a:ln w="914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2075" marR="417830">
              <a:spcBef>
                <a:spcPts val="220"/>
              </a:spcBef>
              <a:defRPr/>
            </a:pPr>
            <a:r>
              <a:rPr b="1" spc="-10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b="1" spc="-10" dirty="0">
                <a:solidFill>
                  <a:prstClr val="black"/>
                </a:solidFill>
                <a:latin typeface="Garamond"/>
                <a:cs typeface="Garamond"/>
              </a:rPr>
              <a:t>c</a:t>
            </a:r>
            <a:r>
              <a:rPr b="1" spc="-40" dirty="0">
                <a:solidFill>
                  <a:prstClr val="black"/>
                </a:solidFill>
                <a:latin typeface="Garamond"/>
                <a:cs typeface="Garamond"/>
              </a:rPr>
              <a:t>y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cl</a:t>
            </a:r>
            <a:r>
              <a:rPr b="1" spc="-10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b="1" spc="40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s 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(re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cyc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le</a:t>
            </a:r>
            <a:r>
              <a:rPr spc="-3260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spc="-3275" dirty="0" err="1">
                <a:solidFill>
                  <a:prstClr val="black"/>
                </a:solidFill>
                <a:latin typeface="Garamond"/>
                <a:cs typeface="Garamond"/>
              </a:rPr>
              <a:t>t</a:t>
            </a:r>
            <a:r>
              <a:rPr spc="-3270" dirty="0" err="1">
                <a:solidFill>
                  <a:prstClr val="black"/>
                </a:solidFill>
                <a:latin typeface="Garamond"/>
                <a:cs typeface="Garamond"/>
              </a:rPr>
              <a:t>h</a:t>
            </a:r>
            <a:r>
              <a:rPr lang="en-GB" spc="-3275" dirty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spc="-40" dirty="0">
                <a:solidFill>
                  <a:prstClr val="black"/>
                </a:solidFill>
                <a:latin typeface="Garamond"/>
                <a:cs typeface="Garamond"/>
              </a:rPr>
              <a:t>v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al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u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a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ble 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fra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c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tio</a:t>
            </a:r>
            <a:r>
              <a:rPr spc="5" dirty="0">
                <a:solidFill>
                  <a:prstClr val="black"/>
                </a:solidFill>
                <a:latin typeface="Garamond"/>
                <a:cs typeface="Garamond"/>
              </a:rPr>
              <a:t>n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s &amp; treats h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azard</a:t>
            </a:r>
            <a:r>
              <a:rPr spc="5" dirty="0">
                <a:solidFill>
                  <a:prstClr val="black"/>
                </a:solidFill>
                <a:latin typeface="Garamond"/>
                <a:cs typeface="Garamond"/>
              </a:rPr>
              <a:t>o</a:t>
            </a:r>
            <a:r>
              <a:rPr spc="-5" dirty="0">
                <a:solidFill>
                  <a:prstClr val="black"/>
                </a:solidFill>
                <a:latin typeface="Garamond"/>
                <a:cs typeface="Garamond"/>
              </a:rPr>
              <a:t>u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s 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c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om</a:t>
            </a:r>
            <a:r>
              <a:rPr spc="5" dirty="0">
                <a:solidFill>
                  <a:prstClr val="black"/>
                </a:solidFill>
                <a:latin typeface="Garamond"/>
                <a:cs typeface="Garamond"/>
              </a:rPr>
              <a:t>p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o</a:t>
            </a:r>
            <a:r>
              <a:rPr spc="-10" dirty="0">
                <a:solidFill>
                  <a:prstClr val="black"/>
                </a:solidFill>
                <a:latin typeface="Garamond"/>
                <a:cs typeface="Garamond"/>
              </a:rPr>
              <a:t>ne</a:t>
            </a:r>
            <a:r>
              <a:rPr dirty="0">
                <a:solidFill>
                  <a:prstClr val="black"/>
                </a:solidFill>
                <a:latin typeface="Garamond"/>
                <a:cs typeface="Garamond"/>
              </a:rPr>
              <a:t>nt)</a:t>
            </a:r>
            <a:endParaRPr lang="en-GB" dirty="0">
              <a:solidFill>
                <a:prstClr val="black"/>
              </a:solidFill>
              <a:latin typeface="Garamond"/>
              <a:cs typeface="Garamond"/>
            </a:endParaRPr>
          </a:p>
          <a:p>
            <a:pPr marL="92075" marR="417830">
              <a:spcBef>
                <a:spcPts val="220"/>
              </a:spcBef>
              <a:defRPr/>
            </a:pPr>
            <a:endParaRPr lang="en-GB" dirty="0">
              <a:solidFill>
                <a:prstClr val="black"/>
              </a:solidFill>
              <a:latin typeface="Garamond"/>
              <a:cs typeface="Garamond"/>
            </a:endParaRPr>
          </a:p>
          <a:p>
            <a:pPr marL="92075" marR="417830">
              <a:spcBef>
                <a:spcPts val="220"/>
              </a:spcBef>
              <a:defRPr/>
            </a:pPr>
            <a:endParaRPr lang="en-GB" dirty="0">
              <a:solidFill>
                <a:prstClr val="black"/>
              </a:solidFill>
              <a:latin typeface="Garamond"/>
              <a:cs typeface="Garamond"/>
            </a:endParaRPr>
          </a:p>
          <a:p>
            <a:pPr marL="92075" marR="417830">
              <a:spcBef>
                <a:spcPts val="220"/>
              </a:spcBef>
              <a:defRPr/>
            </a:pPr>
            <a:endParaRPr lang="en-GB" dirty="0">
              <a:solidFill>
                <a:prstClr val="black"/>
              </a:solidFill>
              <a:latin typeface="Garamond"/>
              <a:cs typeface="Garamond"/>
            </a:endParaRPr>
          </a:p>
          <a:p>
            <a:pPr marL="92075" marR="417830">
              <a:spcBef>
                <a:spcPts val="220"/>
              </a:spcBef>
              <a:defRPr/>
            </a:pPr>
            <a:endParaRPr dirty="0">
              <a:solidFill>
                <a:prstClr val="black"/>
              </a:solidFill>
              <a:latin typeface="Garamond"/>
              <a:cs typeface="Garamon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81501" y="5277006"/>
            <a:ext cx="990600" cy="391795"/>
            <a:chOff x="2785872" y="5411723"/>
            <a:chExt cx="990600" cy="391795"/>
          </a:xfrm>
        </p:grpSpPr>
        <p:sp>
          <p:nvSpPr>
            <p:cNvPr id="18" name="object 18"/>
            <p:cNvSpPr/>
            <p:nvPr/>
          </p:nvSpPr>
          <p:spPr>
            <a:xfrm>
              <a:off x="2791968" y="5417819"/>
              <a:ext cx="978535" cy="379730"/>
            </a:xfrm>
            <a:custGeom>
              <a:avLst/>
              <a:gdLst/>
              <a:ahLst/>
              <a:cxnLst/>
              <a:rect l="l" t="t" r="r" b="b"/>
              <a:pathLst>
                <a:path w="978535" h="379729">
                  <a:moveTo>
                    <a:pt x="788669" y="0"/>
                  </a:moveTo>
                  <a:lnTo>
                    <a:pt x="788669" y="94868"/>
                  </a:lnTo>
                  <a:lnTo>
                    <a:pt x="0" y="94868"/>
                  </a:lnTo>
                  <a:lnTo>
                    <a:pt x="0" y="284606"/>
                  </a:lnTo>
                  <a:lnTo>
                    <a:pt x="788669" y="284606"/>
                  </a:lnTo>
                  <a:lnTo>
                    <a:pt x="788669" y="379475"/>
                  </a:lnTo>
                  <a:lnTo>
                    <a:pt x="978407" y="189737"/>
                  </a:lnTo>
                  <a:lnTo>
                    <a:pt x="78866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91968" y="5417819"/>
              <a:ext cx="978535" cy="379730"/>
            </a:xfrm>
            <a:custGeom>
              <a:avLst/>
              <a:gdLst/>
              <a:ahLst/>
              <a:cxnLst/>
              <a:rect l="l" t="t" r="r" b="b"/>
              <a:pathLst>
                <a:path w="978535" h="379729">
                  <a:moveTo>
                    <a:pt x="788669" y="379475"/>
                  </a:moveTo>
                  <a:lnTo>
                    <a:pt x="788669" y="284606"/>
                  </a:lnTo>
                  <a:lnTo>
                    <a:pt x="0" y="284606"/>
                  </a:lnTo>
                  <a:lnTo>
                    <a:pt x="0" y="94868"/>
                  </a:lnTo>
                  <a:lnTo>
                    <a:pt x="788669" y="94868"/>
                  </a:lnTo>
                  <a:lnTo>
                    <a:pt x="788669" y="0"/>
                  </a:lnTo>
                  <a:lnTo>
                    <a:pt x="978407" y="189737"/>
                  </a:lnTo>
                  <a:lnTo>
                    <a:pt x="788669" y="3794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8595107" y="5184395"/>
            <a:ext cx="1379855" cy="753745"/>
            <a:chOff x="7071106" y="5184394"/>
            <a:chExt cx="1379855" cy="753745"/>
          </a:xfrm>
        </p:grpSpPr>
        <p:sp>
          <p:nvSpPr>
            <p:cNvPr id="21" name="object 21"/>
            <p:cNvSpPr/>
            <p:nvPr/>
          </p:nvSpPr>
          <p:spPr>
            <a:xfrm>
              <a:off x="7077456" y="5190744"/>
              <a:ext cx="1367155" cy="186055"/>
            </a:xfrm>
            <a:custGeom>
              <a:avLst/>
              <a:gdLst/>
              <a:ahLst/>
              <a:cxnLst/>
              <a:rect l="l" t="t" r="r" b="b"/>
              <a:pathLst>
                <a:path w="1367154" h="186054">
                  <a:moveTo>
                    <a:pt x="1274064" y="0"/>
                  </a:moveTo>
                  <a:lnTo>
                    <a:pt x="1274064" y="46481"/>
                  </a:lnTo>
                  <a:lnTo>
                    <a:pt x="0" y="46481"/>
                  </a:lnTo>
                  <a:lnTo>
                    <a:pt x="0" y="139445"/>
                  </a:lnTo>
                  <a:lnTo>
                    <a:pt x="1274064" y="139445"/>
                  </a:lnTo>
                  <a:lnTo>
                    <a:pt x="1274064" y="185927"/>
                  </a:lnTo>
                  <a:lnTo>
                    <a:pt x="1367027" y="92963"/>
                  </a:lnTo>
                  <a:lnTo>
                    <a:pt x="12740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77456" y="5190744"/>
              <a:ext cx="1367155" cy="186055"/>
            </a:xfrm>
            <a:custGeom>
              <a:avLst/>
              <a:gdLst/>
              <a:ahLst/>
              <a:cxnLst/>
              <a:rect l="l" t="t" r="r" b="b"/>
              <a:pathLst>
                <a:path w="1367154" h="186054">
                  <a:moveTo>
                    <a:pt x="0" y="46481"/>
                  </a:moveTo>
                  <a:lnTo>
                    <a:pt x="1274064" y="46481"/>
                  </a:lnTo>
                  <a:lnTo>
                    <a:pt x="1274064" y="0"/>
                  </a:lnTo>
                  <a:lnTo>
                    <a:pt x="1367027" y="92963"/>
                  </a:lnTo>
                  <a:lnTo>
                    <a:pt x="1274064" y="185927"/>
                  </a:lnTo>
                  <a:lnTo>
                    <a:pt x="1274064" y="139445"/>
                  </a:lnTo>
                  <a:lnTo>
                    <a:pt x="0" y="139445"/>
                  </a:lnTo>
                  <a:lnTo>
                    <a:pt x="0" y="4648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77456" y="5605272"/>
              <a:ext cx="1367155" cy="326390"/>
            </a:xfrm>
            <a:custGeom>
              <a:avLst/>
              <a:gdLst/>
              <a:ahLst/>
              <a:cxnLst/>
              <a:rect l="l" t="t" r="r" b="b"/>
              <a:pathLst>
                <a:path w="1367154" h="326389">
                  <a:moveTo>
                    <a:pt x="1203960" y="0"/>
                  </a:moveTo>
                  <a:lnTo>
                    <a:pt x="1203960" y="81533"/>
                  </a:lnTo>
                  <a:lnTo>
                    <a:pt x="0" y="81533"/>
                  </a:lnTo>
                  <a:lnTo>
                    <a:pt x="0" y="244601"/>
                  </a:lnTo>
                  <a:lnTo>
                    <a:pt x="1203960" y="244601"/>
                  </a:lnTo>
                  <a:lnTo>
                    <a:pt x="1203960" y="326135"/>
                  </a:lnTo>
                  <a:lnTo>
                    <a:pt x="1367027" y="163067"/>
                  </a:lnTo>
                  <a:lnTo>
                    <a:pt x="120396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077456" y="5605272"/>
              <a:ext cx="1367155" cy="326390"/>
            </a:xfrm>
            <a:custGeom>
              <a:avLst/>
              <a:gdLst/>
              <a:ahLst/>
              <a:cxnLst/>
              <a:rect l="l" t="t" r="r" b="b"/>
              <a:pathLst>
                <a:path w="1367154" h="326389">
                  <a:moveTo>
                    <a:pt x="0" y="81533"/>
                  </a:moveTo>
                  <a:lnTo>
                    <a:pt x="1203960" y="81533"/>
                  </a:lnTo>
                  <a:lnTo>
                    <a:pt x="1203960" y="0"/>
                  </a:lnTo>
                  <a:lnTo>
                    <a:pt x="1367027" y="163067"/>
                  </a:lnTo>
                  <a:lnTo>
                    <a:pt x="1203960" y="326135"/>
                  </a:lnTo>
                  <a:lnTo>
                    <a:pt x="1203960" y="244601"/>
                  </a:lnTo>
                  <a:lnTo>
                    <a:pt x="0" y="244601"/>
                  </a:lnTo>
                  <a:lnTo>
                    <a:pt x="0" y="8153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014207" y="5673345"/>
            <a:ext cx="4629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Material</a:t>
            </a:r>
            <a:endParaRPr sz="10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595359" y="5370576"/>
            <a:ext cx="1379220" cy="241300"/>
            <a:chOff x="7071359" y="5370576"/>
            <a:chExt cx="1379220" cy="241300"/>
          </a:xfrm>
        </p:grpSpPr>
        <p:sp>
          <p:nvSpPr>
            <p:cNvPr id="27" name="object 27"/>
            <p:cNvSpPr/>
            <p:nvPr/>
          </p:nvSpPr>
          <p:spPr>
            <a:xfrm>
              <a:off x="7077455" y="5376672"/>
              <a:ext cx="1367155" cy="228600"/>
            </a:xfrm>
            <a:custGeom>
              <a:avLst/>
              <a:gdLst/>
              <a:ahLst/>
              <a:cxnLst/>
              <a:rect l="l" t="t" r="r" b="b"/>
              <a:pathLst>
                <a:path w="1367154" h="228600">
                  <a:moveTo>
                    <a:pt x="1252727" y="0"/>
                  </a:moveTo>
                  <a:lnTo>
                    <a:pt x="1252727" y="57149"/>
                  </a:lnTo>
                  <a:lnTo>
                    <a:pt x="0" y="57149"/>
                  </a:lnTo>
                  <a:lnTo>
                    <a:pt x="0" y="171449"/>
                  </a:lnTo>
                  <a:lnTo>
                    <a:pt x="1252727" y="171449"/>
                  </a:lnTo>
                  <a:lnTo>
                    <a:pt x="1252727" y="228599"/>
                  </a:lnTo>
                  <a:lnTo>
                    <a:pt x="1367027" y="114299"/>
                  </a:lnTo>
                  <a:lnTo>
                    <a:pt x="1252727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077455" y="5376672"/>
              <a:ext cx="1367155" cy="228600"/>
            </a:xfrm>
            <a:custGeom>
              <a:avLst/>
              <a:gdLst/>
              <a:ahLst/>
              <a:cxnLst/>
              <a:rect l="l" t="t" r="r" b="b"/>
              <a:pathLst>
                <a:path w="1367154" h="228600">
                  <a:moveTo>
                    <a:pt x="0" y="57149"/>
                  </a:moveTo>
                  <a:lnTo>
                    <a:pt x="1252727" y="57149"/>
                  </a:lnTo>
                  <a:lnTo>
                    <a:pt x="1252727" y="0"/>
                  </a:lnTo>
                  <a:lnTo>
                    <a:pt x="1367027" y="114299"/>
                  </a:lnTo>
                  <a:lnTo>
                    <a:pt x="1252727" y="228599"/>
                  </a:lnTo>
                  <a:lnTo>
                    <a:pt x="1252727" y="171449"/>
                  </a:lnTo>
                  <a:lnTo>
                    <a:pt x="0" y="171449"/>
                  </a:lnTo>
                  <a:lnTo>
                    <a:pt x="0" y="5714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626221" y="4922902"/>
            <a:ext cx="117665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  <a:defRPr/>
            </a:pPr>
            <a:r>
              <a:rPr spc="-15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System</a:t>
            </a:r>
            <a:r>
              <a:rPr spc="-75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spc="-1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Flow</a:t>
            </a:r>
            <a:endParaRPr dirty="0">
              <a:solidFill>
                <a:prstClr val="black"/>
              </a:solidFill>
              <a:latin typeface="Garamond" panose="02020404030301010803" pitchFamily="18" charset="0"/>
              <a:cs typeface="Calibri"/>
            </a:endParaRPr>
          </a:p>
          <a:p>
            <a:pPr marL="93345" algn="ctr">
              <a:lnSpc>
                <a:spcPts val="1165"/>
              </a:lnSpc>
              <a:defRPr/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Accountability</a:t>
            </a:r>
            <a:endParaRPr sz="1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86360" algn="ctr">
              <a:spcBef>
                <a:spcPts val="430"/>
              </a:spcBef>
              <a:defRPr/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endParaRPr sz="1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075433" y="2833670"/>
            <a:ext cx="352425" cy="2321304"/>
            <a:chOff x="1551432" y="3422903"/>
            <a:chExt cx="352425" cy="1403985"/>
          </a:xfrm>
        </p:grpSpPr>
        <p:sp>
          <p:nvSpPr>
            <p:cNvPr id="31" name="object 31"/>
            <p:cNvSpPr/>
            <p:nvPr/>
          </p:nvSpPr>
          <p:spPr>
            <a:xfrm>
              <a:off x="1557528" y="3428999"/>
              <a:ext cx="340360" cy="1391920"/>
            </a:xfrm>
            <a:custGeom>
              <a:avLst/>
              <a:gdLst/>
              <a:ahLst/>
              <a:cxnLst/>
              <a:rect l="l" t="t" r="r" b="b"/>
              <a:pathLst>
                <a:path w="340360" h="1391920">
                  <a:moveTo>
                    <a:pt x="169926" y="0"/>
                  </a:moveTo>
                  <a:lnTo>
                    <a:pt x="0" y="169925"/>
                  </a:lnTo>
                  <a:lnTo>
                    <a:pt x="84963" y="169925"/>
                  </a:lnTo>
                  <a:lnTo>
                    <a:pt x="84963" y="1391412"/>
                  </a:lnTo>
                  <a:lnTo>
                    <a:pt x="254889" y="1391412"/>
                  </a:lnTo>
                  <a:lnTo>
                    <a:pt x="254889" y="169925"/>
                  </a:lnTo>
                  <a:lnTo>
                    <a:pt x="339852" y="169925"/>
                  </a:lnTo>
                  <a:lnTo>
                    <a:pt x="16992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557528" y="3428999"/>
              <a:ext cx="340360" cy="1391920"/>
            </a:xfrm>
            <a:custGeom>
              <a:avLst/>
              <a:gdLst/>
              <a:ahLst/>
              <a:cxnLst/>
              <a:rect l="l" t="t" r="r" b="b"/>
              <a:pathLst>
                <a:path w="340360" h="1391920">
                  <a:moveTo>
                    <a:pt x="339852" y="169925"/>
                  </a:moveTo>
                  <a:lnTo>
                    <a:pt x="254889" y="169925"/>
                  </a:lnTo>
                  <a:lnTo>
                    <a:pt x="254889" y="1391412"/>
                  </a:lnTo>
                  <a:lnTo>
                    <a:pt x="84963" y="1391412"/>
                  </a:lnTo>
                  <a:lnTo>
                    <a:pt x="84963" y="169925"/>
                  </a:lnTo>
                  <a:lnTo>
                    <a:pt x="0" y="169925"/>
                  </a:lnTo>
                  <a:lnTo>
                    <a:pt x="169926" y="0"/>
                  </a:lnTo>
                  <a:lnTo>
                    <a:pt x="339852" y="169925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300215" y="4059936"/>
            <a:ext cx="1371600" cy="582211"/>
          </a:xfrm>
          <a:prstGeom prst="rect">
            <a:avLst/>
          </a:prstGeom>
          <a:solidFill>
            <a:srgbClr val="BEBEBE"/>
          </a:solidFill>
          <a:ln w="914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198755" marR="189230" indent="59055">
              <a:spcBef>
                <a:spcPts val="220"/>
              </a:spcBef>
              <a:defRPr/>
            </a:pP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Info</a:t>
            </a:r>
            <a:r>
              <a:rPr b="1" spc="70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m</a:t>
            </a:r>
            <a:r>
              <a:rPr b="1" spc="5" dirty="0">
                <a:solidFill>
                  <a:prstClr val="black"/>
                </a:solidFill>
                <a:latin typeface="Garamond"/>
                <a:cs typeface="Garamond"/>
              </a:rPr>
              <a:t>a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l Coll</a:t>
            </a:r>
            <a:r>
              <a:rPr b="1" spc="-10" dirty="0">
                <a:solidFill>
                  <a:prstClr val="black"/>
                </a:solidFill>
                <a:latin typeface="Garamond"/>
                <a:cs typeface="Garamond"/>
              </a:rPr>
              <a:t>e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ct</a:t>
            </a:r>
            <a:r>
              <a:rPr b="1" spc="-5" dirty="0">
                <a:solidFill>
                  <a:prstClr val="black"/>
                </a:solidFill>
                <a:latin typeface="Garamond"/>
                <a:cs typeface="Garamond"/>
              </a:rPr>
              <a:t>o</a:t>
            </a:r>
            <a:r>
              <a:rPr b="1" spc="40" dirty="0">
                <a:solidFill>
                  <a:prstClr val="black"/>
                </a:solidFill>
                <a:latin typeface="Garamond"/>
                <a:cs typeface="Garamond"/>
              </a:rPr>
              <a:t>r</a:t>
            </a:r>
            <a:r>
              <a:rPr b="1" dirty="0">
                <a:solidFill>
                  <a:prstClr val="black"/>
                </a:solidFill>
                <a:latin typeface="Garamond"/>
                <a:cs typeface="Garamond"/>
              </a:rPr>
              <a:t>s</a:t>
            </a:r>
            <a:endParaRPr>
              <a:solidFill>
                <a:prstClr val="black"/>
              </a:solidFill>
              <a:latin typeface="Garamond"/>
              <a:cs typeface="Garamon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298690" y="2819414"/>
            <a:ext cx="936520" cy="352425"/>
            <a:chOff x="5811011" y="2791967"/>
            <a:chExt cx="748665" cy="352425"/>
          </a:xfrm>
        </p:grpSpPr>
        <p:sp>
          <p:nvSpPr>
            <p:cNvPr id="35" name="object 35"/>
            <p:cNvSpPr/>
            <p:nvPr/>
          </p:nvSpPr>
          <p:spPr>
            <a:xfrm>
              <a:off x="5817107" y="2798063"/>
              <a:ext cx="736600" cy="340360"/>
            </a:xfrm>
            <a:custGeom>
              <a:avLst/>
              <a:gdLst/>
              <a:ahLst/>
              <a:cxnLst/>
              <a:rect l="l" t="t" r="r" b="b"/>
              <a:pathLst>
                <a:path w="736600" h="340360">
                  <a:moveTo>
                    <a:pt x="566165" y="0"/>
                  </a:moveTo>
                  <a:lnTo>
                    <a:pt x="566165" y="84962"/>
                  </a:lnTo>
                  <a:lnTo>
                    <a:pt x="0" y="84962"/>
                  </a:lnTo>
                  <a:lnTo>
                    <a:pt x="0" y="254888"/>
                  </a:lnTo>
                  <a:lnTo>
                    <a:pt x="566165" y="254888"/>
                  </a:lnTo>
                  <a:lnTo>
                    <a:pt x="566165" y="339851"/>
                  </a:lnTo>
                  <a:lnTo>
                    <a:pt x="736091" y="169925"/>
                  </a:lnTo>
                  <a:lnTo>
                    <a:pt x="56616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817107" y="2798063"/>
              <a:ext cx="736600" cy="340360"/>
            </a:xfrm>
            <a:custGeom>
              <a:avLst/>
              <a:gdLst/>
              <a:ahLst/>
              <a:cxnLst/>
              <a:rect l="l" t="t" r="r" b="b"/>
              <a:pathLst>
                <a:path w="736600" h="340360">
                  <a:moveTo>
                    <a:pt x="566165" y="339851"/>
                  </a:moveTo>
                  <a:lnTo>
                    <a:pt x="566165" y="254888"/>
                  </a:lnTo>
                  <a:lnTo>
                    <a:pt x="0" y="254888"/>
                  </a:lnTo>
                  <a:lnTo>
                    <a:pt x="0" y="84962"/>
                  </a:lnTo>
                  <a:lnTo>
                    <a:pt x="566165" y="84962"/>
                  </a:lnTo>
                  <a:lnTo>
                    <a:pt x="566165" y="0"/>
                  </a:lnTo>
                  <a:lnTo>
                    <a:pt x="736091" y="169925"/>
                  </a:lnTo>
                  <a:lnTo>
                    <a:pt x="566165" y="33985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422401" y="116840"/>
            <a:ext cx="8008788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401060" algn="l"/>
              </a:tabLst>
            </a:pPr>
            <a:r>
              <a:rPr lang="en-CA" spc="-5" dirty="0"/>
              <a:t>Financial Flows</a:t>
            </a:r>
            <a:endParaRPr spc="-140" dirty="0"/>
          </a:p>
        </p:txBody>
      </p:sp>
      <p:grpSp>
        <p:nvGrpSpPr>
          <p:cNvPr id="38" name="object 38"/>
          <p:cNvGrpSpPr/>
          <p:nvPr/>
        </p:nvGrpSpPr>
        <p:grpSpPr>
          <a:xfrm>
            <a:off x="6589777" y="3611880"/>
            <a:ext cx="276225" cy="443865"/>
            <a:chOff x="5065776" y="3611879"/>
            <a:chExt cx="276225" cy="443865"/>
          </a:xfrm>
        </p:grpSpPr>
        <p:sp>
          <p:nvSpPr>
            <p:cNvPr id="39" name="object 39"/>
            <p:cNvSpPr/>
            <p:nvPr/>
          </p:nvSpPr>
          <p:spPr>
            <a:xfrm>
              <a:off x="5071872" y="3617975"/>
              <a:ext cx="264160" cy="431800"/>
            </a:xfrm>
            <a:custGeom>
              <a:avLst/>
              <a:gdLst/>
              <a:ahLst/>
              <a:cxnLst/>
              <a:rect l="l" t="t" r="r" b="b"/>
              <a:pathLst>
                <a:path w="264160" h="431800">
                  <a:moveTo>
                    <a:pt x="131825" y="0"/>
                  </a:moveTo>
                  <a:lnTo>
                    <a:pt x="0" y="131825"/>
                  </a:lnTo>
                  <a:lnTo>
                    <a:pt x="65912" y="131825"/>
                  </a:lnTo>
                  <a:lnTo>
                    <a:pt x="65912" y="431292"/>
                  </a:lnTo>
                  <a:lnTo>
                    <a:pt x="197738" y="431292"/>
                  </a:lnTo>
                  <a:lnTo>
                    <a:pt x="197738" y="131825"/>
                  </a:lnTo>
                  <a:lnTo>
                    <a:pt x="263651" y="131825"/>
                  </a:lnTo>
                  <a:lnTo>
                    <a:pt x="1318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071872" y="3617975"/>
              <a:ext cx="264160" cy="431800"/>
            </a:xfrm>
            <a:custGeom>
              <a:avLst/>
              <a:gdLst/>
              <a:ahLst/>
              <a:cxnLst/>
              <a:rect l="l" t="t" r="r" b="b"/>
              <a:pathLst>
                <a:path w="264160" h="431800">
                  <a:moveTo>
                    <a:pt x="263651" y="131825"/>
                  </a:moveTo>
                  <a:lnTo>
                    <a:pt x="197738" y="131825"/>
                  </a:lnTo>
                  <a:lnTo>
                    <a:pt x="197738" y="431292"/>
                  </a:lnTo>
                  <a:lnTo>
                    <a:pt x="65912" y="431292"/>
                  </a:lnTo>
                  <a:lnTo>
                    <a:pt x="65912" y="131825"/>
                  </a:lnTo>
                  <a:lnTo>
                    <a:pt x="0" y="131825"/>
                  </a:lnTo>
                  <a:lnTo>
                    <a:pt x="131825" y="0"/>
                  </a:lnTo>
                  <a:lnTo>
                    <a:pt x="263651" y="13182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6713220" y="4748785"/>
            <a:ext cx="274320" cy="443865"/>
            <a:chOff x="5189220" y="4748784"/>
            <a:chExt cx="274320" cy="443865"/>
          </a:xfrm>
        </p:grpSpPr>
        <p:sp>
          <p:nvSpPr>
            <p:cNvPr id="42" name="object 42"/>
            <p:cNvSpPr/>
            <p:nvPr/>
          </p:nvSpPr>
          <p:spPr>
            <a:xfrm>
              <a:off x="5195316" y="4754880"/>
              <a:ext cx="262255" cy="431800"/>
            </a:xfrm>
            <a:custGeom>
              <a:avLst/>
              <a:gdLst/>
              <a:ahLst/>
              <a:cxnLst/>
              <a:rect l="l" t="t" r="r" b="b"/>
              <a:pathLst>
                <a:path w="262254" h="431800">
                  <a:moveTo>
                    <a:pt x="131063" y="0"/>
                  </a:moveTo>
                  <a:lnTo>
                    <a:pt x="0" y="131064"/>
                  </a:lnTo>
                  <a:lnTo>
                    <a:pt x="65532" y="131064"/>
                  </a:lnTo>
                  <a:lnTo>
                    <a:pt x="65532" y="431292"/>
                  </a:lnTo>
                  <a:lnTo>
                    <a:pt x="196596" y="431292"/>
                  </a:lnTo>
                  <a:lnTo>
                    <a:pt x="196596" y="131064"/>
                  </a:lnTo>
                  <a:lnTo>
                    <a:pt x="262128" y="131064"/>
                  </a:lnTo>
                  <a:lnTo>
                    <a:pt x="13106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195316" y="4754880"/>
              <a:ext cx="262255" cy="431800"/>
            </a:xfrm>
            <a:custGeom>
              <a:avLst/>
              <a:gdLst/>
              <a:ahLst/>
              <a:cxnLst/>
              <a:rect l="l" t="t" r="r" b="b"/>
              <a:pathLst>
                <a:path w="262254" h="431800">
                  <a:moveTo>
                    <a:pt x="262128" y="131064"/>
                  </a:moveTo>
                  <a:lnTo>
                    <a:pt x="196596" y="131064"/>
                  </a:lnTo>
                  <a:lnTo>
                    <a:pt x="196596" y="431292"/>
                  </a:lnTo>
                  <a:lnTo>
                    <a:pt x="65532" y="431292"/>
                  </a:lnTo>
                  <a:lnTo>
                    <a:pt x="65532" y="131064"/>
                  </a:lnTo>
                  <a:lnTo>
                    <a:pt x="0" y="131064"/>
                  </a:lnTo>
                  <a:lnTo>
                    <a:pt x="131063" y="0"/>
                  </a:lnTo>
                  <a:lnTo>
                    <a:pt x="262128" y="131064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385579" y="2100114"/>
            <a:ext cx="3767454" cy="350520"/>
            <a:chOff x="2820923" y="1994916"/>
            <a:chExt cx="3767454" cy="350520"/>
          </a:xfrm>
        </p:grpSpPr>
        <p:sp>
          <p:nvSpPr>
            <p:cNvPr id="45" name="object 45"/>
            <p:cNvSpPr/>
            <p:nvPr/>
          </p:nvSpPr>
          <p:spPr>
            <a:xfrm>
              <a:off x="2827019" y="2001012"/>
              <a:ext cx="3755390" cy="338455"/>
            </a:xfrm>
            <a:custGeom>
              <a:avLst/>
              <a:gdLst/>
              <a:ahLst/>
              <a:cxnLst/>
              <a:rect l="l" t="t" r="r" b="b"/>
              <a:pathLst>
                <a:path w="3755390" h="338455">
                  <a:moveTo>
                    <a:pt x="3585972" y="0"/>
                  </a:moveTo>
                  <a:lnTo>
                    <a:pt x="3585972" y="84582"/>
                  </a:lnTo>
                  <a:lnTo>
                    <a:pt x="0" y="84582"/>
                  </a:lnTo>
                  <a:lnTo>
                    <a:pt x="0" y="253746"/>
                  </a:lnTo>
                  <a:lnTo>
                    <a:pt x="3585972" y="253746"/>
                  </a:lnTo>
                  <a:lnTo>
                    <a:pt x="3585972" y="338327"/>
                  </a:lnTo>
                  <a:lnTo>
                    <a:pt x="3755135" y="169163"/>
                  </a:lnTo>
                  <a:lnTo>
                    <a:pt x="358597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827019" y="2001012"/>
              <a:ext cx="3755390" cy="338455"/>
            </a:xfrm>
            <a:custGeom>
              <a:avLst/>
              <a:gdLst/>
              <a:ahLst/>
              <a:cxnLst/>
              <a:rect l="l" t="t" r="r" b="b"/>
              <a:pathLst>
                <a:path w="3755390" h="338455">
                  <a:moveTo>
                    <a:pt x="0" y="84582"/>
                  </a:moveTo>
                  <a:lnTo>
                    <a:pt x="3585972" y="84582"/>
                  </a:lnTo>
                  <a:lnTo>
                    <a:pt x="3585972" y="0"/>
                  </a:lnTo>
                  <a:lnTo>
                    <a:pt x="3755135" y="169163"/>
                  </a:lnTo>
                  <a:lnTo>
                    <a:pt x="3585972" y="338327"/>
                  </a:lnTo>
                  <a:lnTo>
                    <a:pt x="3585972" y="253746"/>
                  </a:lnTo>
                  <a:lnTo>
                    <a:pt x="0" y="253746"/>
                  </a:lnTo>
                  <a:lnTo>
                    <a:pt x="0" y="8458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5657088" y="3611879"/>
            <a:ext cx="350520" cy="1606550"/>
            <a:chOff x="4133088" y="3611879"/>
            <a:chExt cx="350520" cy="1606550"/>
          </a:xfrm>
        </p:grpSpPr>
        <p:sp>
          <p:nvSpPr>
            <p:cNvPr id="48" name="object 48"/>
            <p:cNvSpPr/>
            <p:nvPr/>
          </p:nvSpPr>
          <p:spPr>
            <a:xfrm>
              <a:off x="4139184" y="3617975"/>
              <a:ext cx="338455" cy="1594485"/>
            </a:xfrm>
            <a:custGeom>
              <a:avLst/>
              <a:gdLst/>
              <a:ahLst/>
              <a:cxnLst/>
              <a:rect l="l" t="t" r="r" b="b"/>
              <a:pathLst>
                <a:path w="338454" h="1594485">
                  <a:moveTo>
                    <a:pt x="169163" y="0"/>
                  </a:moveTo>
                  <a:lnTo>
                    <a:pt x="0" y="169163"/>
                  </a:lnTo>
                  <a:lnTo>
                    <a:pt x="84581" y="169163"/>
                  </a:lnTo>
                  <a:lnTo>
                    <a:pt x="84581" y="1594104"/>
                  </a:lnTo>
                  <a:lnTo>
                    <a:pt x="253745" y="1594104"/>
                  </a:lnTo>
                  <a:lnTo>
                    <a:pt x="253745" y="169163"/>
                  </a:lnTo>
                  <a:lnTo>
                    <a:pt x="338327" y="169163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139184" y="3617975"/>
              <a:ext cx="338455" cy="1594485"/>
            </a:xfrm>
            <a:custGeom>
              <a:avLst/>
              <a:gdLst/>
              <a:ahLst/>
              <a:cxnLst/>
              <a:rect l="l" t="t" r="r" b="b"/>
              <a:pathLst>
                <a:path w="338454" h="1594485">
                  <a:moveTo>
                    <a:pt x="0" y="169163"/>
                  </a:moveTo>
                  <a:lnTo>
                    <a:pt x="169163" y="0"/>
                  </a:lnTo>
                  <a:lnTo>
                    <a:pt x="338327" y="169163"/>
                  </a:lnTo>
                  <a:lnTo>
                    <a:pt x="253745" y="169163"/>
                  </a:lnTo>
                  <a:lnTo>
                    <a:pt x="253745" y="1594104"/>
                  </a:lnTo>
                  <a:lnTo>
                    <a:pt x="84581" y="1594104"/>
                  </a:lnTo>
                  <a:lnTo>
                    <a:pt x="84581" y="169163"/>
                  </a:lnTo>
                  <a:lnTo>
                    <a:pt x="0" y="16916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xfrm>
            <a:off x="11026477" y="6479844"/>
            <a:ext cx="27347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885">
              <a:lnSpc>
                <a:spcPts val="955"/>
              </a:lnSpc>
              <a:defRPr/>
            </a:pPr>
            <a:fld id="{81D60167-4931-47E6-BA6A-407CBD079E47}" type="slidenum">
              <a:rPr lang="en-NG" smtClean="0"/>
              <a:pPr marL="95885">
                <a:lnSpc>
                  <a:spcPts val="955"/>
                </a:lnSpc>
                <a:defRPr/>
              </a:pPr>
              <a:t>9</a:t>
            </a:fld>
            <a:endParaRPr dirty="0"/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1B7ADD29-E348-62BB-F89D-5FE04F1D522B}"/>
              </a:ext>
            </a:extLst>
          </p:cNvPr>
          <p:cNvSpPr/>
          <p:nvPr/>
        </p:nvSpPr>
        <p:spPr>
          <a:xfrm>
            <a:off x="7298690" y="2541246"/>
            <a:ext cx="936520" cy="213173"/>
          </a:xfrm>
          <a:prstGeom prst="leftArrow">
            <a:avLst>
              <a:gd name="adj1" fmla="val 44738"/>
              <a:gd name="adj2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113F5EEF-3787-E862-856E-08439C815E8B}"/>
              </a:ext>
            </a:extLst>
          </p:cNvPr>
          <p:cNvSpPr/>
          <p:nvPr/>
        </p:nvSpPr>
        <p:spPr>
          <a:xfrm>
            <a:off x="7040319" y="3247959"/>
            <a:ext cx="45719" cy="85985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E8366398-3CBC-E01E-351E-B63CF2401E4C}"/>
              </a:ext>
            </a:extLst>
          </p:cNvPr>
          <p:cNvSpPr/>
          <p:nvPr/>
        </p:nvSpPr>
        <p:spPr>
          <a:xfrm>
            <a:off x="7393737" y="4642147"/>
            <a:ext cx="50489" cy="650875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88FE65BE-3721-B893-F26A-8659C0650FED}"/>
              </a:ext>
            </a:extLst>
          </p:cNvPr>
          <p:cNvSpPr/>
          <p:nvPr/>
        </p:nvSpPr>
        <p:spPr>
          <a:xfrm>
            <a:off x="4087622" y="2008314"/>
            <a:ext cx="4147588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55BBDEF6-6FE7-D5AF-2112-335F0570232C}"/>
              </a:ext>
            </a:extLst>
          </p:cNvPr>
          <p:cNvSpPr/>
          <p:nvPr/>
        </p:nvSpPr>
        <p:spPr>
          <a:xfrm>
            <a:off x="3720592" y="803615"/>
            <a:ext cx="4462796" cy="36691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Widescreen</PresentationFormat>
  <Paragraphs>87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Roboto Condensed</vt:lpstr>
      <vt:lpstr>Times New Roman</vt:lpstr>
      <vt:lpstr>Office Theme</vt:lpstr>
      <vt:lpstr>Implementation of the EEE Extended Producer Responsibility (EPR) Program in the Nigerian EEE Sector </vt:lpstr>
      <vt:lpstr>Overview of Presentation</vt:lpstr>
      <vt:lpstr>PowerPoint Presentation</vt:lpstr>
      <vt:lpstr>PowerPoint Presentation</vt:lpstr>
      <vt:lpstr>PowerPoint Presentation</vt:lpstr>
      <vt:lpstr>Operational (May  2019)</vt:lpstr>
      <vt:lpstr>EPRON’s Obligation</vt:lpstr>
      <vt:lpstr>Relationship with Government</vt:lpstr>
      <vt:lpstr>Financial Flows</vt:lpstr>
      <vt:lpstr>Producers Funding </vt:lpstr>
      <vt:lpstr> Transitioning Informal Workers</vt:lpstr>
      <vt:lpstr>Transitioning the Informal Sector</vt:lpstr>
      <vt:lpstr>THANK YOU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EEE Extended Producer Responsibility (EPR) Program in the Nigerian EEE Sector </dc:title>
  <dc:creator>Ibukun Faluyi</dc:creator>
  <cp:lastModifiedBy>Ibukun Faluyi</cp:lastModifiedBy>
  <cp:revision>1</cp:revision>
  <dcterms:created xsi:type="dcterms:W3CDTF">2023-03-21T03:03:43Z</dcterms:created>
  <dcterms:modified xsi:type="dcterms:W3CDTF">2023-03-21T03:15:24Z</dcterms:modified>
</cp:coreProperties>
</file>